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64" r:id="rId2"/>
    <p:sldId id="574" r:id="rId3"/>
    <p:sldId id="576" r:id="rId4"/>
    <p:sldId id="577" r:id="rId5"/>
    <p:sldId id="578" r:id="rId6"/>
    <p:sldId id="579" r:id="rId7"/>
    <p:sldId id="581" r:id="rId8"/>
    <p:sldId id="582" r:id="rId9"/>
    <p:sldId id="584" r:id="rId10"/>
    <p:sldId id="585" r:id="rId11"/>
    <p:sldId id="586" r:id="rId12"/>
    <p:sldId id="587" r:id="rId13"/>
    <p:sldId id="588" r:id="rId14"/>
    <p:sldId id="589" r:id="rId15"/>
    <p:sldId id="590" r:id="rId16"/>
    <p:sldId id="591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592" r:id="rId30"/>
    <p:sldId id="531" r:id="rId31"/>
    <p:sldId id="532" r:id="rId32"/>
    <p:sldId id="533" r:id="rId33"/>
    <p:sldId id="534" r:id="rId34"/>
    <p:sldId id="535" r:id="rId35"/>
    <p:sldId id="536" r:id="rId36"/>
    <p:sldId id="537" r:id="rId37"/>
    <p:sldId id="538" r:id="rId38"/>
    <p:sldId id="539" r:id="rId39"/>
    <p:sldId id="540" r:id="rId40"/>
    <p:sldId id="541" r:id="rId41"/>
    <p:sldId id="593" r:id="rId42"/>
    <p:sldId id="543" r:id="rId43"/>
    <p:sldId id="544" r:id="rId44"/>
    <p:sldId id="545" r:id="rId45"/>
    <p:sldId id="546" r:id="rId46"/>
    <p:sldId id="547" r:id="rId47"/>
    <p:sldId id="548" r:id="rId48"/>
    <p:sldId id="549" r:id="rId49"/>
    <p:sldId id="550" r:id="rId50"/>
    <p:sldId id="551" r:id="rId51"/>
    <p:sldId id="552" r:id="rId52"/>
    <p:sldId id="555" r:id="rId53"/>
    <p:sldId id="556" r:id="rId54"/>
    <p:sldId id="554" r:id="rId55"/>
    <p:sldId id="557" r:id="rId56"/>
    <p:sldId id="266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85" autoAdjust="0"/>
    <p:restoredTop sz="86436" autoAdjust="0"/>
  </p:normalViewPr>
  <p:slideViewPr>
    <p:cSldViewPr>
      <p:cViewPr varScale="1">
        <p:scale>
          <a:sx n="78" d="100"/>
          <a:sy n="78" d="100"/>
        </p:scale>
        <p:origin x="-72" y="-18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BAC62-94CB-4F77-AAAF-D425594F3F24}" type="datetime1">
              <a:rPr lang="en-US" smtClean="0"/>
              <a:t>12/30/2013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2FCE3-57FA-4402-B802-607E658A6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75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76B52-A4C0-44AD-998F-58D666BF5246}" type="datetime1">
              <a:rPr lang="en-US" smtClean="0"/>
              <a:t>12/30/2013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EEB75-8C15-4CD9-945E-8D0EBE123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463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F7E79-B140-4A4C-8D40-5D32E47BE8BC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F8EB3A-ADDB-49EB-83A2-055902E41D4B}" type="slidenum">
              <a:rPr lang="en-US"/>
              <a:pPr/>
              <a:t>38</a:t>
            </a:fld>
            <a:endParaRPr lang="en-US"/>
          </a:p>
        </p:txBody>
      </p:sp>
      <p:sp>
        <p:nvSpPr>
          <p:cNvPr id="79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212032-62D5-4E17-AD67-73D3A7338E8C}" type="slidenum">
              <a:rPr lang="en-US"/>
              <a:pPr/>
              <a:t>39</a:t>
            </a:fld>
            <a:endParaRPr lang="en-US"/>
          </a:p>
        </p:txBody>
      </p:sp>
      <p:sp>
        <p:nvSpPr>
          <p:cNvPr id="80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5E8ACE-8BBB-4C57-89D5-C186AD853375}" type="slidenum">
              <a:rPr lang="en-US"/>
              <a:pPr/>
              <a:t>40</a:t>
            </a:fld>
            <a:endParaRPr lang="en-US"/>
          </a:p>
        </p:txBody>
      </p:sp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14569" indent="-274834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9933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39072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7880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1854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827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9801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3774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ED777246-AEA6-446A-885B-06E937EE64DA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14569" indent="-274834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9933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39072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7880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1854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827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9801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3774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9B1AEE68-F5EF-4EE1-8684-C37BDF923121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04" y="4343094"/>
            <a:ext cx="5485794" cy="41141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14569" indent="-274834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9933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39072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7880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1854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827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9801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3774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B5099AE-C0DA-4F2D-ADA1-7F027F6B54DA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7237" cy="3427412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90" y="4343094"/>
            <a:ext cx="5031421" cy="41141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14569" indent="-274834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9933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39072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7880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1854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827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9801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3774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3C44F57-2AE1-4DEA-99FB-061DD7E010FB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7238" cy="3427412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04" y="4343094"/>
            <a:ext cx="5028392" cy="41141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14569" indent="-274834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9933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39072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78807" indent="-219867" defTabSz="914588" eaLnBrk="0" hangingPunct="0"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1854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5827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98012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737747" indent="-219867" algn="ctr" defTabSz="91458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06906E97-DA97-4860-B0DF-730374D5D799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7388"/>
            <a:ext cx="4567238" cy="3427412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04" y="4343094"/>
            <a:ext cx="5028392" cy="41141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F7E79-B140-4A4C-8D40-5D32E47BE8BC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CCFC70-D91B-4CD3-A6CB-CCC5BE5FC130}" type="slidenum">
              <a:rPr lang="en-US"/>
              <a:pPr/>
              <a:t>30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7D15EA-2C4A-4A29-B70A-3644759FE72B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23218-41F7-4245-B879-E3AAADF7CE05}" type="slidenum">
              <a:rPr lang="en-US"/>
              <a:pPr/>
              <a:t>33</a:t>
            </a:fld>
            <a:endParaRPr lang="en-US"/>
          </a:p>
        </p:txBody>
      </p:sp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CA4B7-E51C-456D-8055-EC3CD763C0E1}" type="slidenum">
              <a:rPr lang="en-US"/>
              <a:pPr/>
              <a:t>34</a:t>
            </a:fld>
            <a:endParaRPr lang="en-US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706438"/>
            <a:ext cx="4527550" cy="3395662"/>
          </a:xfrm>
          <a:ln/>
        </p:spPr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259" y="4337460"/>
            <a:ext cx="5059486" cy="409978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85AEF2-0145-47E6-ACF0-BCC99CB850C3}" type="slidenum">
              <a:rPr lang="en-US"/>
              <a:pPr/>
              <a:t>35</a:t>
            </a:fld>
            <a:endParaRPr lang="en-US"/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2CC74-30F5-4565-85B5-E32BC6C988A2}" type="slidenum">
              <a:rPr lang="en-US"/>
              <a:pPr/>
              <a:t>36</a:t>
            </a:fld>
            <a:endParaRPr lang="en-US"/>
          </a:p>
        </p:txBody>
      </p:sp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FA4287-4174-4EF4-A847-CC1D18E9D4CC}" type="slidenum">
              <a:rPr lang="en-US"/>
              <a:pPr/>
              <a:t>37</a:t>
            </a:fld>
            <a:endParaRPr lang="en-US"/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999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53"/>
          <p:cNvSpPr txBox="1">
            <a:spLocks noChangeArrowheads="1"/>
          </p:cNvSpPr>
          <p:nvPr userDrawn="1"/>
        </p:nvSpPr>
        <p:spPr bwMode="auto">
          <a:xfrm>
            <a:off x="7239000" y="6629400"/>
            <a:ext cx="1600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 sz="1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>
              <a:defRPr/>
            </a:pPr>
            <a:r>
              <a:rPr lang="en-US" sz="1100" dirty="0" smtClean="0">
                <a:latin typeface="+mn-lt"/>
                <a:ea typeface="+mn-ea"/>
              </a:rPr>
              <a:t>www.hdfgroup.org</a:t>
            </a:r>
          </a:p>
        </p:txBody>
      </p:sp>
      <p:pic>
        <p:nvPicPr>
          <p:cNvPr id="6" name="Picture 105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813" y="152400"/>
            <a:ext cx="966787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1371600" y="228600"/>
            <a:ext cx="2133600" cy="323165"/>
          </a:xfrm>
          <a:prstGeom prst="rect">
            <a:avLst/>
          </a:prstGeom>
          <a:noFill/>
        </p:spPr>
        <p:txBody>
          <a:bodyPr wrap="square" bIns="0" anchor="b" anchorCtr="0">
            <a:spAutoFit/>
          </a:bodyPr>
          <a:lstStyle/>
          <a:p>
            <a:pPr algn="l">
              <a:defRPr/>
            </a:pPr>
            <a:r>
              <a:rPr lang="en-US" sz="1800" b="1" dirty="0">
                <a:effectLst/>
                <a:latin typeface="+mj-lt"/>
                <a:ea typeface="+mn-ea"/>
                <a:cs typeface="Arial" pitchFamily="34" charset="0"/>
              </a:rPr>
              <a:t>The </a:t>
            </a:r>
            <a:r>
              <a:rPr lang="en-US" sz="1800" b="1" dirty="0" smtClean="0">
                <a:effectLst/>
                <a:latin typeface="+mj-lt"/>
                <a:ea typeface="+mn-ea"/>
                <a:cs typeface="Arial" pitchFamily="34" charset="0"/>
              </a:rPr>
              <a:t>HDF </a:t>
            </a:r>
            <a:r>
              <a:rPr lang="en-US" sz="1800" b="1" dirty="0">
                <a:effectLst/>
                <a:latin typeface="+mj-lt"/>
                <a:ea typeface="+mn-ea"/>
                <a:cs typeface="Arial" pitchFamily="34" charset="0"/>
              </a:rPr>
              <a:t>Group</a:t>
            </a:r>
          </a:p>
        </p:txBody>
      </p:sp>
      <p:sp>
        <p:nvSpPr>
          <p:cNvPr id="37890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2057400"/>
          </a:xfrm>
        </p:spPr>
        <p:txBody>
          <a:bodyPr anchor="t"/>
          <a:lstStyle>
            <a:lvl1pPr>
              <a:defRPr sz="4800"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419600"/>
            <a:ext cx="6400800" cy="914400"/>
          </a:xfrm>
        </p:spPr>
        <p:txBody>
          <a:bodyPr/>
          <a:lstStyle>
            <a:lvl1pPr marL="0" indent="0" algn="ctr">
              <a:buFontTx/>
              <a:buNone/>
              <a:defRPr sz="2400">
                <a:latin typeface="+mj-lt"/>
                <a:cs typeface="Arial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206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+mn-lt"/>
              </a:defRPr>
            </a:lvl1pPr>
          </a:lstStyle>
          <a:p>
            <a:fld id="{736C4BAF-311F-7A41-A7B2-B0FB909503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629400"/>
            <a:ext cx="228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 b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53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629400"/>
            <a:ext cx="1828800" cy="2286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3" name="Rectangle 1054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6629400"/>
            <a:ext cx="3962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7ADB8-1BFC-4E3C-AB8F-EA2B0962BD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76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005263"/>
            <a:ext cx="12212637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3738" y="4437063"/>
            <a:ext cx="800258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765175"/>
            <a:ext cx="4187825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6165850"/>
            <a:ext cx="2895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53625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8001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38862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295400"/>
            <a:ext cx="3886200" cy="48006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591300"/>
            <a:ext cx="44196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88AE57-6B12-475D-BF5D-6420D4D87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27991"/>
      </p:ext>
    </p:extLst>
  </p:cSld>
  <p:clrMapOvr>
    <a:masterClrMapping/>
  </p:clrMapOvr>
  <p:transition spd="med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Frames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1529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1BC851-09AD-FE43-ACEE-1C9FAD17D4A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093880-C6D3-D249-860F-0023F8BF2CC9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914400" y="1600200"/>
            <a:ext cx="7315200" cy="4572000"/>
          </a:xfrm>
        </p:spPr>
        <p:txBody>
          <a:bodyPr>
            <a:normAutofit/>
          </a:bodyPr>
          <a:lstStyle>
            <a:lvl1pPr>
              <a:defRPr sz="3200"/>
            </a:lvl1pPr>
            <a:lvl3pPr>
              <a:defRPr sz="2400"/>
            </a:lvl3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8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wo Content Fr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6962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90600"/>
            <a:ext cx="8458200" cy="2667000"/>
          </a:xfrm>
        </p:spPr>
        <p:txBody>
          <a:bodyPr/>
          <a:lstStyle>
            <a:lvl1pPr>
              <a:defRPr sz="3200"/>
            </a:lvl1pPr>
            <a:lvl3pPr>
              <a:defRPr sz="2400"/>
            </a:lvl3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3810000"/>
            <a:ext cx="8458200" cy="2667000"/>
          </a:xfrm>
        </p:spPr>
        <p:txBody>
          <a:bodyPr/>
          <a:lstStyle>
            <a:lvl1pPr>
              <a:defRPr sz="3200"/>
            </a:lvl1pPr>
            <a:lvl3pPr>
              <a:defRPr sz="2400"/>
            </a:lvl3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105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7" name="Rectangle 105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0A4E36-00C6-1145-B427-1A185CE8670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4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with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152400"/>
            <a:ext cx="76200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65E7A-C1F6-F240-9A4B-3C235A72DA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1600200"/>
            <a:ext cx="1600200" cy="6096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dirty="0" smtClean="0"/>
              <a:t>Problem: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4400" y="2514600"/>
            <a:ext cx="7315200" cy="3657600"/>
          </a:xfrm>
        </p:spPr>
        <p:txBody>
          <a:bodyPr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dirty="0" smtClean="0"/>
              <a:t>&lt;Define the user’s or customer’s problem in this space.&gt;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ach/Solution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152400"/>
            <a:ext cx="7620000" cy="533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The Approach/Solution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465E7A-C1F6-F240-9A4B-3C235A72DA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1600200"/>
            <a:ext cx="4572000" cy="6096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dirty="0" smtClean="0"/>
              <a:t>Approach/Solution: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4400" y="2514600"/>
            <a:ext cx="7315200" cy="3657600"/>
          </a:xfrm>
        </p:spPr>
        <p:txBody>
          <a:bodyPr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dirty="0" smtClean="0"/>
              <a:t>&lt;Describe our approach to solving the problem or a solution we developed to solve the problem.&gt;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8CD65-0C3D-4935-8300-F0A3DFC57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3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9"/>
          <p:cNvSpPr>
            <a:spLocks noGrp="1" noChangeArrowheads="1"/>
          </p:cNvSpPr>
          <p:nvPr>
            <p:ph type="dt" sz="half" idx="10"/>
          </p:nvPr>
        </p:nvSpPr>
        <p:spPr>
          <a:xfrm>
            <a:off x="76200" y="6629400"/>
            <a:ext cx="4267200" cy="2286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8624F-03F1-47C1-8942-6E2047E6C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6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27042-40D0-458A-9FF3-692E022B6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9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99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458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8" name="Picture 1050" descr="hdf 0line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762000"/>
            <a:ext cx="9144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010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893" name="Rectangle 105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629400"/>
            <a:ext cx="426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 b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36895" name="Rectangle 10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6629400"/>
            <a:ext cx="76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4B465E7A-C1F6-F240-9A4B-3C235A72DA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53"/>
          <p:cNvSpPr txBox="1">
            <a:spLocks noChangeArrowheads="1"/>
          </p:cNvSpPr>
          <p:nvPr/>
        </p:nvSpPr>
        <p:spPr bwMode="auto">
          <a:xfrm>
            <a:off x="7239000" y="6629400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 sz="1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>
              <a:defRPr/>
            </a:pPr>
            <a:r>
              <a:rPr lang="en-US" sz="1100" dirty="0" smtClean="0">
                <a:latin typeface="+mn-lt"/>
                <a:ea typeface="+mn-ea"/>
              </a:rPr>
              <a:t>www.hdfgroup.org</a:t>
            </a:r>
          </a:p>
        </p:txBody>
      </p:sp>
      <p:pic>
        <p:nvPicPr>
          <p:cNvPr id="1034" name="Picture 105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4813" y="152400"/>
            <a:ext cx="966787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105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7" r:id="rId11"/>
    <p:sldLayoutId id="2147483678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j-lt"/>
          <a:ea typeface="Arial" charset="0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rgbClr val="000000"/>
          </a:solidFill>
          <a:latin typeface="+mn-lt"/>
          <a:ea typeface="Arial" charset="0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rgbClr val="000000"/>
          </a:solidFill>
          <a:latin typeface="+mn-lt"/>
          <a:ea typeface="Arial" charset="0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rgbClr val="000000"/>
          </a:solidFill>
          <a:latin typeface="+mn-lt"/>
          <a:ea typeface="Arial" charset="0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  <a:ea typeface="Arial" charset="0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800">
          <a:solidFill>
            <a:srgbClr val="000000"/>
          </a:solidFill>
          <a:latin typeface="+mn-lt"/>
          <a:ea typeface="Arial" charset="0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gHexvdaGygk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23.wmf"/><Relationship Id="rId4" Type="http://schemas.openxmlformats.org/officeDocument/2006/relationships/image" Target="../media/image27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5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jpe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3.2</a:t>
            </a:r>
            <a:br>
              <a:rPr lang="en-US" dirty="0" smtClean="0"/>
            </a:br>
            <a:r>
              <a:rPr lang="en-US" dirty="0" smtClean="0"/>
              <a:t>Uses of HDF (continued)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Uses all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93880-C6D3-D249-860F-0023F8BF2CC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HDF5 Data Files</a:t>
            </a:r>
            <a:endParaRPr lang="en-GB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EPICS and GDA both need to write the data file.</a:t>
            </a:r>
          </a:p>
          <a:p>
            <a:r>
              <a:rPr lang="en-GB" dirty="0" smtClean="0"/>
              <a:t>We use HDF5 links to create one logical file from multiple real files.</a:t>
            </a:r>
          </a:p>
          <a:p>
            <a:pPr lvl="1"/>
            <a:r>
              <a:rPr lang="en-GB" dirty="0" smtClean="0"/>
              <a:t>Avoids file contention issues.</a:t>
            </a:r>
          </a:p>
          <a:p>
            <a:pPr lvl="1"/>
            <a:r>
              <a:rPr lang="en-GB" dirty="0" smtClean="0"/>
              <a:t>Allows detector files to be highly optimised for performance.</a:t>
            </a:r>
          </a:p>
          <a:p>
            <a:r>
              <a:rPr lang="en-GB" dirty="0" smtClean="0"/>
              <a:t>The header data is written directly by GDA.</a:t>
            </a:r>
          </a:p>
          <a:p>
            <a:r>
              <a:rPr lang="en-GB" dirty="0" smtClean="0"/>
              <a:t>The detector data is written using EPICS HDF5 area detector </a:t>
            </a:r>
            <a:r>
              <a:rPr lang="en-GB" dirty="0" err="1" smtClean="0"/>
              <a:t>plugin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17 February 2012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30E5212C-0D1F-4266-AE78-6380148A765F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22" name="Flowchart: Process 21"/>
          <p:cNvSpPr/>
          <p:nvPr/>
        </p:nvSpPr>
        <p:spPr>
          <a:xfrm>
            <a:off x="5004048" y="1772816"/>
            <a:ext cx="936104" cy="7920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GDA</a:t>
            </a:r>
            <a:endParaRPr lang="en-GB" dirty="0"/>
          </a:p>
        </p:txBody>
      </p:sp>
      <p:sp>
        <p:nvSpPr>
          <p:cNvPr id="23" name="Flowchart: Process 22"/>
          <p:cNvSpPr/>
          <p:nvPr/>
        </p:nvSpPr>
        <p:spPr>
          <a:xfrm>
            <a:off x="7236296" y="1772816"/>
            <a:ext cx="936104" cy="792088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EPICS</a:t>
            </a:r>
            <a:endParaRPr lang="en-GB" dirty="0"/>
          </a:p>
        </p:txBody>
      </p:sp>
      <p:sp>
        <p:nvSpPr>
          <p:cNvPr id="27" name="Rounded Rectangle 26"/>
          <p:cNvSpPr/>
          <p:nvPr/>
        </p:nvSpPr>
        <p:spPr>
          <a:xfrm>
            <a:off x="6948264" y="5373216"/>
            <a:ext cx="1728192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Detector Data .hdf5 file</a:t>
            </a:r>
            <a:endParaRPr lang="en-GB" dirty="0"/>
          </a:p>
        </p:txBody>
      </p:sp>
      <p:sp>
        <p:nvSpPr>
          <p:cNvPr id="28" name="Right Arrow 27"/>
          <p:cNvSpPr/>
          <p:nvPr/>
        </p:nvSpPr>
        <p:spPr>
          <a:xfrm rot="3144545">
            <a:off x="5663657" y="4664201"/>
            <a:ext cx="1511499" cy="35296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HDF5 link</a:t>
            </a:r>
            <a:endParaRPr lang="en-GB" dirty="0"/>
          </a:p>
        </p:txBody>
      </p:sp>
      <p:sp>
        <p:nvSpPr>
          <p:cNvPr id="30" name="Right Arrow 29"/>
          <p:cNvSpPr/>
          <p:nvPr/>
        </p:nvSpPr>
        <p:spPr>
          <a:xfrm rot="1811175">
            <a:off x="6286448" y="3929085"/>
            <a:ext cx="1511499" cy="35296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HDF5 link</a:t>
            </a:r>
            <a:endParaRPr lang="en-GB" dirty="0"/>
          </a:p>
        </p:txBody>
      </p:sp>
      <p:sp>
        <p:nvSpPr>
          <p:cNvPr id="31" name="Down Arrow 30"/>
          <p:cNvSpPr/>
          <p:nvPr/>
        </p:nvSpPr>
        <p:spPr>
          <a:xfrm>
            <a:off x="7668344" y="2636912"/>
            <a:ext cx="216024" cy="1800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/>
          <p:cNvSpPr/>
          <p:nvPr/>
        </p:nvSpPr>
        <p:spPr>
          <a:xfrm>
            <a:off x="6948264" y="4509120"/>
            <a:ext cx="1728192" cy="7200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Detector Data .hdf5 file</a:t>
            </a:r>
            <a:endParaRPr lang="en-GB" dirty="0"/>
          </a:p>
        </p:txBody>
      </p:sp>
      <p:sp>
        <p:nvSpPr>
          <p:cNvPr id="25" name="Rounded Rectangle 24"/>
          <p:cNvSpPr/>
          <p:nvPr/>
        </p:nvSpPr>
        <p:spPr>
          <a:xfrm>
            <a:off x="4644008" y="3356992"/>
            <a:ext cx="1728192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Header Data .</a:t>
            </a:r>
            <a:r>
              <a:rPr lang="en-GB" dirty="0" err="1" smtClean="0"/>
              <a:t>nxs</a:t>
            </a:r>
            <a:r>
              <a:rPr lang="en-GB" dirty="0" smtClean="0"/>
              <a:t> file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>
            <a:off x="5364088" y="2636912"/>
            <a:ext cx="216024" cy="64807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3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>
            <a:off x="5436096" y="4077072"/>
            <a:ext cx="2232248" cy="576064"/>
          </a:xfrm>
          <a:custGeom>
            <a:avLst/>
            <a:gdLst>
              <a:gd name="connsiteX0" fmla="*/ 0 w 2514600"/>
              <a:gd name="connsiteY0" fmla="*/ 838200 h 838200"/>
              <a:gd name="connsiteX1" fmla="*/ 857250 w 2514600"/>
              <a:gd name="connsiteY1" fmla="*/ 0 h 838200"/>
              <a:gd name="connsiteX2" fmla="*/ 2514600 w 2514600"/>
              <a:gd name="connsiteY2" fmla="*/ 0 h 838200"/>
              <a:gd name="connsiteX3" fmla="*/ 1685925 w 2514600"/>
              <a:gd name="connsiteY3" fmla="*/ 838200 h 838200"/>
              <a:gd name="connsiteX4" fmla="*/ 0 w 2514600"/>
              <a:gd name="connsiteY4" fmla="*/ 838200 h 838200"/>
              <a:gd name="connsiteX0" fmla="*/ 0 w 2514600"/>
              <a:gd name="connsiteY0" fmla="*/ 851520 h 851520"/>
              <a:gd name="connsiteX1" fmla="*/ 642392 w 2514600"/>
              <a:gd name="connsiteY1" fmla="*/ 0 h 851520"/>
              <a:gd name="connsiteX2" fmla="*/ 2514600 w 2514600"/>
              <a:gd name="connsiteY2" fmla="*/ 13320 h 851520"/>
              <a:gd name="connsiteX3" fmla="*/ 1685925 w 2514600"/>
              <a:gd name="connsiteY3" fmla="*/ 851520 h 851520"/>
              <a:gd name="connsiteX4" fmla="*/ 0 w 2514600"/>
              <a:gd name="connsiteY4" fmla="*/ 851520 h 851520"/>
              <a:gd name="connsiteX0" fmla="*/ 0 w 2520280"/>
              <a:gd name="connsiteY0" fmla="*/ 648072 h 851520"/>
              <a:gd name="connsiteX1" fmla="*/ 648072 w 2520280"/>
              <a:gd name="connsiteY1" fmla="*/ 0 h 851520"/>
              <a:gd name="connsiteX2" fmla="*/ 2520280 w 2520280"/>
              <a:gd name="connsiteY2" fmla="*/ 13320 h 851520"/>
              <a:gd name="connsiteX3" fmla="*/ 1691605 w 2520280"/>
              <a:gd name="connsiteY3" fmla="*/ 851520 h 851520"/>
              <a:gd name="connsiteX4" fmla="*/ 0 w 2520280"/>
              <a:gd name="connsiteY4" fmla="*/ 648072 h 851520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872208 w 2520280"/>
              <a:gd name="connsiteY3" fmla="*/ 648072 h 720080"/>
              <a:gd name="connsiteX4" fmla="*/ 0 w 2520280"/>
              <a:gd name="connsiteY4" fmla="*/ 720080 h 720080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656184 w 2520280"/>
              <a:gd name="connsiteY3" fmla="*/ 720080 h 720080"/>
              <a:gd name="connsiteX4" fmla="*/ 0 w 2520280"/>
              <a:gd name="connsiteY4" fmla="*/ 720080 h 720080"/>
              <a:gd name="connsiteX0" fmla="*/ 0 w 2232248"/>
              <a:gd name="connsiteY0" fmla="*/ 720080 h 720080"/>
              <a:gd name="connsiteX1" fmla="*/ 648072 w 2232248"/>
              <a:gd name="connsiteY1" fmla="*/ 0 h 720080"/>
              <a:gd name="connsiteX2" fmla="*/ 2232248 w 2232248"/>
              <a:gd name="connsiteY2" fmla="*/ 144016 h 720080"/>
              <a:gd name="connsiteX3" fmla="*/ 1656184 w 2232248"/>
              <a:gd name="connsiteY3" fmla="*/ 720080 h 720080"/>
              <a:gd name="connsiteX4" fmla="*/ 0 w 2232248"/>
              <a:gd name="connsiteY4" fmla="*/ 720080 h 720080"/>
              <a:gd name="connsiteX0" fmla="*/ 0 w 2232248"/>
              <a:gd name="connsiteY0" fmla="*/ 576064 h 576064"/>
              <a:gd name="connsiteX1" fmla="*/ 576064 w 2232248"/>
              <a:gd name="connsiteY1" fmla="*/ 0 h 576064"/>
              <a:gd name="connsiteX2" fmla="*/ 2232248 w 2232248"/>
              <a:gd name="connsiteY2" fmla="*/ 0 h 576064"/>
              <a:gd name="connsiteX3" fmla="*/ 1656184 w 2232248"/>
              <a:gd name="connsiteY3" fmla="*/ 57606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0"/>
                </a:lnTo>
                <a:lnTo>
                  <a:pt x="2232248" y="0"/>
                </a:lnTo>
                <a:lnTo>
                  <a:pt x="1656184" y="576064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5436096" y="3789040"/>
            <a:ext cx="2232248" cy="576064"/>
          </a:xfrm>
          <a:custGeom>
            <a:avLst/>
            <a:gdLst>
              <a:gd name="connsiteX0" fmla="*/ 0 w 2514600"/>
              <a:gd name="connsiteY0" fmla="*/ 838200 h 838200"/>
              <a:gd name="connsiteX1" fmla="*/ 857250 w 2514600"/>
              <a:gd name="connsiteY1" fmla="*/ 0 h 838200"/>
              <a:gd name="connsiteX2" fmla="*/ 2514600 w 2514600"/>
              <a:gd name="connsiteY2" fmla="*/ 0 h 838200"/>
              <a:gd name="connsiteX3" fmla="*/ 1685925 w 2514600"/>
              <a:gd name="connsiteY3" fmla="*/ 838200 h 838200"/>
              <a:gd name="connsiteX4" fmla="*/ 0 w 2514600"/>
              <a:gd name="connsiteY4" fmla="*/ 838200 h 838200"/>
              <a:gd name="connsiteX0" fmla="*/ 0 w 2514600"/>
              <a:gd name="connsiteY0" fmla="*/ 851520 h 851520"/>
              <a:gd name="connsiteX1" fmla="*/ 642392 w 2514600"/>
              <a:gd name="connsiteY1" fmla="*/ 0 h 851520"/>
              <a:gd name="connsiteX2" fmla="*/ 2514600 w 2514600"/>
              <a:gd name="connsiteY2" fmla="*/ 13320 h 851520"/>
              <a:gd name="connsiteX3" fmla="*/ 1685925 w 2514600"/>
              <a:gd name="connsiteY3" fmla="*/ 851520 h 851520"/>
              <a:gd name="connsiteX4" fmla="*/ 0 w 2514600"/>
              <a:gd name="connsiteY4" fmla="*/ 851520 h 851520"/>
              <a:gd name="connsiteX0" fmla="*/ 0 w 2520280"/>
              <a:gd name="connsiteY0" fmla="*/ 648072 h 851520"/>
              <a:gd name="connsiteX1" fmla="*/ 648072 w 2520280"/>
              <a:gd name="connsiteY1" fmla="*/ 0 h 851520"/>
              <a:gd name="connsiteX2" fmla="*/ 2520280 w 2520280"/>
              <a:gd name="connsiteY2" fmla="*/ 13320 h 851520"/>
              <a:gd name="connsiteX3" fmla="*/ 1691605 w 2520280"/>
              <a:gd name="connsiteY3" fmla="*/ 851520 h 851520"/>
              <a:gd name="connsiteX4" fmla="*/ 0 w 2520280"/>
              <a:gd name="connsiteY4" fmla="*/ 648072 h 851520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872208 w 2520280"/>
              <a:gd name="connsiteY3" fmla="*/ 648072 h 720080"/>
              <a:gd name="connsiteX4" fmla="*/ 0 w 2520280"/>
              <a:gd name="connsiteY4" fmla="*/ 720080 h 720080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656184 w 2520280"/>
              <a:gd name="connsiteY3" fmla="*/ 720080 h 720080"/>
              <a:gd name="connsiteX4" fmla="*/ 0 w 2520280"/>
              <a:gd name="connsiteY4" fmla="*/ 720080 h 720080"/>
              <a:gd name="connsiteX0" fmla="*/ 0 w 2232248"/>
              <a:gd name="connsiteY0" fmla="*/ 720080 h 720080"/>
              <a:gd name="connsiteX1" fmla="*/ 648072 w 2232248"/>
              <a:gd name="connsiteY1" fmla="*/ 0 h 720080"/>
              <a:gd name="connsiteX2" fmla="*/ 2232248 w 2232248"/>
              <a:gd name="connsiteY2" fmla="*/ 144016 h 720080"/>
              <a:gd name="connsiteX3" fmla="*/ 1656184 w 2232248"/>
              <a:gd name="connsiteY3" fmla="*/ 720080 h 720080"/>
              <a:gd name="connsiteX4" fmla="*/ 0 w 2232248"/>
              <a:gd name="connsiteY4" fmla="*/ 720080 h 720080"/>
              <a:gd name="connsiteX0" fmla="*/ 0 w 2232248"/>
              <a:gd name="connsiteY0" fmla="*/ 576064 h 576064"/>
              <a:gd name="connsiteX1" fmla="*/ 576064 w 2232248"/>
              <a:gd name="connsiteY1" fmla="*/ 0 h 576064"/>
              <a:gd name="connsiteX2" fmla="*/ 2232248 w 2232248"/>
              <a:gd name="connsiteY2" fmla="*/ 0 h 576064"/>
              <a:gd name="connsiteX3" fmla="*/ 1656184 w 2232248"/>
              <a:gd name="connsiteY3" fmla="*/ 57606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0"/>
                </a:lnTo>
                <a:lnTo>
                  <a:pt x="2232248" y="0"/>
                </a:lnTo>
                <a:lnTo>
                  <a:pt x="1656184" y="576064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5436096" y="3429000"/>
            <a:ext cx="2232248" cy="576064"/>
          </a:xfrm>
          <a:custGeom>
            <a:avLst/>
            <a:gdLst>
              <a:gd name="connsiteX0" fmla="*/ 0 w 2514600"/>
              <a:gd name="connsiteY0" fmla="*/ 838200 h 838200"/>
              <a:gd name="connsiteX1" fmla="*/ 857250 w 2514600"/>
              <a:gd name="connsiteY1" fmla="*/ 0 h 838200"/>
              <a:gd name="connsiteX2" fmla="*/ 2514600 w 2514600"/>
              <a:gd name="connsiteY2" fmla="*/ 0 h 838200"/>
              <a:gd name="connsiteX3" fmla="*/ 1685925 w 2514600"/>
              <a:gd name="connsiteY3" fmla="*/ 838200 h 838200"/>
              <a:gd name="connsiteX4" fmla="*/ 0 w 2514600"/>
              <a:gd name="connsiteY4" fmla="*/ 838200 h 838200"/>
              <a:gd name="connsiteX0" fmla="*/ 0 w 2514600"/>
              <a:gd name="connsiteY0" fmla="*/ 851520 h 851520"/>
              <a:gd name="connsiteX1" fmla="*/ 642392 w 2514600"/>
              <a:gd name="connsiteY1" fmla="*/ 0 h 851520"/>
              <a:gd name="connsiteX2" fmla="*/ 2514600 w 2514600"/>
              <a:gd name="connsiteY2" fmla="*/ 13320 h 851520"/>
              <a:gd name="connsiteX3" fmla="*/ 1685925 w 2514600"/>
              <a:gd name="connsiteY3" fmla="*/ 851520 h 851520"/>
              <a:gd name="connsiteX4" fmla="*/ 0 w 2514600"/>
              <a:gd name="connsiteY4" fmla="*/ 851520 h 851520"/>
              <a:gd name="connsiteX0" fmla="*/ 0 w 2520280"/>
              <a:gd name="connsiteY0" fmla="*/ 648072 h 851520"/>
              <a:gd name="connsiteX1" fmla="*/ 648072 w 2520280"/>
              <a:gd name="connsiteY1" fmla="*/ 0 h 851520"/>
              <a:gd name="connsiteX2" fmla="*/ 2520280 w 2520280"/>
              <a:gd name="connsiteY2" fmla="*/ 13320 h 851520"/>
              <a:gd name="connsiteX3" fmla="*/ 1691605 w 2520280"/>
              <a:gd name="connsiteY3" fmla="*/ 851520 h 851520"/>
              <a:gd name="connsiteX4" fmla="*/ 0 w 2520280"/>
              <a:gd name="connsiteY4" fmla="*/ 648072 h 851520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872208 w 2520280"/>
              <a:gd name="connsiteY3" fmla="*/ 648072 h 720080"/>
              <a:gd name="connsiteX4" fmla="*/ 0 w 2520280"/>
              <a:gd name="connsiteY4" fmla="*/ 720080 h 720080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656184 w 2520280"/>
              <a:gd name="connsiteY3" fmla="*/ 720080 h 720080"/>
              <a:gd name="connsiteX4" fmla="*/ 0 w 2520280"/>
              <a:gd name="connsiteY4" fmla="*/ 720080 h 720080"/>
              <a:gd name="connsiteX0" fmla="*/ 0 w 2232248"/>
              <a:gd name="connsiteY0" fmla="*/ 720080 h 720080"/>
              <a:gd name="connsiteX1" fmla="*/ 648072 w 2232248"/>
              <a:gd name="connsiteY1" fmla="*/ 0 h 720080"/>
              <a:gd name="connsiteX2" fmla="*/ 2232248 w 2232248"/>
              <a:gd name="connsiteY2" fmla="*/ 144016 h 720080"/>
              <a:gd name="connsiteX3" fmla="*/ 1656184 w 2232248"/>
              <a:gd name="connsiteY3" fmla="*/ 720080 h 720080"/>
              <a:gd name="connsiteX4" fmla="*/ 0 w 2232248"/>
              <a:gd name="connsiteY4" fmla="*/ 720080 h 720080"/>
              <a:gd name="connsiteX0" fmla="*/ 0 w 2232248"/>
              <a:gd name="connsiteY0" fmla="*/ 576064 h 576064"/>
              <a:gd name="connsiteX1" fmla="*/ 576064 w 2232248"/>
              <a:gd name="connsiteY1" fmla="*/ 0 h 576064"/>
              <a:gd name="connsiteX2" fmla="*/ 2232248 w 2232248"/>
              <a:gd name="connsiteY2" fmla="*/ 0 h 576064"/>
              <a:gd name="connsiteX3" fmla="*/ 1656184 w 2232248"/>
              <a:gd name="connsiteY3" fmla="*/ 57606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0"/>
                </a:lnTo>
                <a:lnTo>
                  <a:pt x="2232248" y="0"/>
                </a:lnTo>
                <a:lnTo>
                  <a:pt x="1656184" y="576064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36096" y="3068960"/>
            <a:ext cx="2232248" cy="576064"/>
          </a:xfrm>
          <a:custGeom>
            <a:avLst/>
            <a:gdLst>
              <a:gd name="connsiteX0" fmla="*/ 0 w 2514600"/>
              <a:gd name="connsiteY0" fmla="*/ 838200 h 838200"/>
              <a:gd name="connsiteX1" fmla="*/ 857250 w 2514600"/>
              <a:gd name="connsiteY1" fmla="*/ 0 h 838200"/>
              <a:gd name="connsiteX2" fmla="*/ 2514600 w 2514600"/>
              <a:gd name="connsiteY2" fmla="*/ 0 h 838200"/>
              <a:gd name="connsiteX3" fmla="*/ 1685925 w 2514600"/>
              <a:gd name="connsiteY3" fmla="*/ 838200 h 838200"/>
              <a:gd name="connsiteX4" fmla="*/ 0 w 2514600"/>
              <a:gd name="connsiteY4" fmla="*/ 838200 h 838200"/>
              <a:gd name="connsiteX0" fmla="*/ 0 w 2514600"/>
              <a:gd name="connsiteY0" fmla="*/ 851520 h 851520"/>
              <a:gd name="connsiteX1" fmla="*/ 642392 w 2514600"/>
              <a:gd name="connsiteY1" fmla="*/ 0 h 851520"/>
              <a:gd name="connsiteX2" fmla="*/ 2514600 w 2514600"/>
              <a:gd name="connsiteY2" fmla="*/ 13320 h 851520"/>
              <a:gd name="connsiteX3" fmla="*/ 1685925 w 2514600"/>
              <a:gd name="connsiteY3" fmla="*/ 851520 h 851520"/>
              <a:gd name="connsiteX4" fmla="*/ 0 w 2514600"/>
              <a:gd name="connsiteY4" fmla="*/ 851520 h 851520"/>
              <a:gd name="connsiteX0" fmla="*/ 0 w 2520280"/>
              <a:gd name="connsiteY0" fmla="*/ 648072 h 851520"/>
              <a:gd name="connsiteX1" fmla="*/ 648072 w 2520280"/>
              <a:gd name="connsiteY1" fmla="*/ 0 h 851520"/>
              <a:gd name="connsiteX2" fmla="*/ 2520280 w 2520280"/>
              <a:gd name="connsiteY2" fmla="*/ 13320 h 851520"/>
              <a:gd name="connsiteX3" fmla="*/ 1691605 w 2520280"/>
              <a:gd name="connsiteY3" fmla="*/ 851520 h 851520"/>
              <a:gd name="connsiteX4" fmla="*/ 0 w 2520280"/>
              <a:gd name="connsiteY4" fmla="*/ 648072 h 851520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872208 w 2520280"/>
              <a:gd name="connsiteY3" fmla="*/ 648072 h 720080"/>
              <a:gd name="connsiteX4" fmla="*/ 0 w 2520280"/>
              <a:gd name="connsiteY4" fmla="*/ 720080 h 720080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656184 w 2520280"/>
              <a:gd name="connsiteY3" fmla="*/ 720080 h 720080"/>
              <a:gd name="connsiteX4" fmla="*/ 0 w 2520280"/>
              <a:gd name="connsiteY4" fmla="*/ 720080 h 720080"/>
              <a:gd name="connsiteX0" fmla="*/ 0 w 2232248"/>
              <a:gd name="connsiteY0" fmla="*/ 720080 h 720080"/>
              <a:gd name="connsiteX1" fmla="*/ 648072 w 2232248"/>
              <a:gd name="connsiteY1" fmla="*/ 0 h 720080"/>
              <a:gd name="connsiteX2" fmla="*/ 2232248 w 2232248"/>
              <a:gd name="connsiteY2" fmla="*/ 144016 h 720080"/>
              <a:gd name="connsiteX3" fmla="*/ 1656184 w 2232248"/>
              <a:gd name="connsiteY3" fmla="*/ 720080 h 720080"/>
              <a:gd name="connsiteX4" fmla="*/ 0 w 2232248"/>
              <a:gd name="connsiteY4" fmla="*/ 720080 h 720080"/>
              <a:gd name="connsiteX0" fmla="*/ 0 w 2232248"/>
              <a:gd name="connsiteY0" fmla="*/ 576064 h 576064"/>
              <a:gd name="connsiteX1" fmla="*/ 576064 w 2232248"/>
              <a:gd name="connsiteY1" fmla="*/ 0 h 576064"/>
              <a:gd name="connsiteX2" fmla="*/ 2232248 w 2232248"/>
              <a:gd name="connsiteY2" fmla="*/ 0 h 576064"/>
              <a:gd name="connsiteX3" fmla="*/ 1656184 w 2232248"/>
              <a:gd name="connsiteY3" fmla="*/ 57606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0"/>
                </a:lnTo>
                <a:lnTo>
                  <a:pt x="2232248" y="0"/>
                </a:lnTo>
                <a:lnTo>
                  <a:pt x="1656184" y="576064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5436096" y="2708920"/>
            <a:ext cx="2232248" cy="576064"/>
          </a:xfrm>
          <a:custGeom>
            <a:avLst/>
            <a:gdLst>
              <a:gd name="connsiteX0" fmla="*/ 0 w 2514600"/>
              <a:gd name="connsiteY0" fmla="*/ 838200 h 838200"/>
              <a:gd name="connsiteX1" fmla="*/ 857250 w 2514600"/>
              <a:gd name="connsiteY1" fmla="*/ 0 h 838200"/>
              <a:gd name="connsiteX2" fmla="*/ 2514600 w 2514600"/>
              <a:gd name="connsiteY2" fmla="*/ 0 h 838200"/>
              <a:gd name="connsiteX3" fmla="*/ 1685925 w 2514600"/>
              <a:gd name="connsiteY3" fmla="*/ 838200 h 838200"/>
              <a:gd name="connsiteX4" fmla="*/ 0 w 2514600"/>
              <a:gd name="connsiteY4" fmla="*/ 838200 h 838200"/>
              <a:gd name="connsiteX0" fmla="*/ 0 w 2514600"/>
              <a:gd name="connsiteY0" fmla="*/ 851520 h 851520"/>
              <a:gd name="connsiteX1" fmla="*/ 642392 w 2514600"/>
              <a:gd name="connsiteY1" fmla="*/ 0 h 851520"/>
              <a:gd name="connsiteX2" fmla="*/ 2514600 w 2514600"/>
              <a:gd name="connsiteY2" fmla="*/ 13320 h 851520"/>
              <a:gd name="connsiteX3" fmla="*/ 1685925 w 2514600"/>
              <a:gd name="connsiteY3" fmla="*/ 851520 h 851520"/>
              <a:gd name="connsiteX4" fmla="*/ 0 w 2514600"/>
              <a:gd name="connsiteY4" fmla="*/ 851520 h 851520"/>
              <a:gd name="connsiteX0" fmla="*/ 0 w 2520280"/>
              <a:gd name="connsiteY0" fmla="*/ 648072 h 851520"/>
              <a:gd name="connsiteX1" fmla="*/ 648072 w 2520280"/>
              <a:gd name="connsiteY1" fmla="*/ 0 h 851520"/>
              <a:gd name="connsiteX2" fmla="*/ 2520280 w 2520280"/>
              <a:gd name="connsiteY2" fmla="*/ 13320 h 851520"/>
              <a:gd name="connsiteX3" fmla="*/ 1691605 w 2520280"/>
              <a:gd name="connsiteY3" fmla="*/ 851520 h 851520"/>
              <a:gd name="connsiteX4" fmla="*/ 0 w 2520280"/>
              <a:gd name="connsiteY4" fmla="*/ 648072 h 851520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872208 w 2520280"/>
              <a:gd name="connsiteY3" fmla="*/ 648072 h 720080"/>
              <a:gd name="connsiteX4" fmla="*/ 0 w 2520280"/>
              <a:gd name="connsiteY4" fmla="*/ 720080 h 720080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656184 w 2520280"/>
              <a:gd name="connsiteY3" fmla="*/ 720080 h 720080"/>
              <a:gd name="connsiteX4" fmla="*/ 0 w 2520280"/>
              <a:gd name="connsiteY4" fmla="*/ 720080 h 720080"/>
              <a:gd name="connsiteX0" fmla="*/ 0 w 2232248"/>
              <a:gd name="connsiteY0" fmla="*/ 720080 h 720080"/>
              <a:gd name="connsiteX1" fmla="*/ 648072 w 2232248"/>
              <a:gd name="connsiteY1" fmla="*/ 0 h 720080"/>
              <a:gd name="connsiteX2" fmla="*/ 2232248 w 2232248"/>
              <a:gd name="connsiteY2" fmla="*/ 144016 h 720080"/>
              <a:gd name="connsiteX3" fmla="*/ 1656184 w 2232248"/>
              <a:gd name="connsiteY3" fmla="*/ 720080 h 720080"/>
              <a:gd name="connsiteX4" fmla="*/ 0 w 2232248"/>
              <a:gd name="connsiteY4" fmla="*/ 720080 h 720080"/>
              <a:gd name="connsiteX0" fmla="*/ 0 w 2232248"/>
              <a:gd name="connsiteY0" fmla="*/ 576064 h 576064"/>
              <a:gd name="connsiteX1" fmla="*/ 576064 w 2232248"/>
              <a:gd name="connsiteY1" fmla="*/ 0 h 576064"/>
              <a:gd name="connsiteX2" fmla="*/ 2232248 w 2232248"/>
              <a:gd name="connsiteY2" fmla="*/ 0 h 576064"/>
              <a:gd name="connsiteX3" fmla="*/ 1656184 w 2232248"/>
              <a:gd name="connsiteY3" fmla="*/ 57606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0"/>
                </a:lnTo>
                <a:lnTo>
                  <a:pt x="2232248" y="0"/>
                </a:lnTo>
                <a:lnTo>
                  <a:pt x="1656184" y="576064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12160" y="2348880"/>
            <a:ext cx="1656184" cy="172819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5868144" y="2492896"/>
            <a:ext cx="1656184" cy="172819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5724128" y="2636912"/>
            <a:ext cx="1656184" cy="172819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Tomography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Tomography scans are demanding:</a:t>
            </a:r>
          </a:p>
          <a:p>
            <a:pPr lvl="1"/>
            <a:r>
              <a:rPr lang="en-GB" dirty="0" smtClean="0"/>
              <a:t>Data rate ~ 500 MB/s.</a:t>
            </a:r>
          </a:p>
          <a:p>
            <a:pPr lvl="1"/>
            <a:r>
              <a:rPr lang="en-GB" dirty="0" smtClean="0"/>
              <a:t>Data size &gt; 100 GB.</a:t>
            </a:r>
          </a:p>
          <a:p>
            <a:pPr lvl="1"/>
            <a:r>
              <a:rPr lang="en-GB" dirty="0" smtClean="0"/>
              <a:t>First operation is read data perpendicular to write direction. </a:t>
            </a:r>
          </a:p>
          <a:p>
            <a:r>
              <a:rPr lang="en-GB" dirty="0" smtClean="0"/>
              <a:t>Classic matrix transpose problem</a:t>
            </a:r>
          </a:p>
          <a:p>
            <a:r>
              <a:rPr lang="en-GB" dirty="0" smtClean="0"/>
              <a:t>Real challenge for typical cache design.</a:t>
            </a:r>
          </a:p>
          <a:p>
            <a:r>
              <a:rPr lang="en-GB" dirty="0" smtClean="0"/>
              <a:t>Completely unsuited to running inside the GDA server.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17 February 2012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30E5212C-0D1F-4266-AE78-6380148A765F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5580112" y="2780928"/>
            <a:ext cx="1656184" cy="172819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5436096" y="2924944"/>
            <a:ext cx="1656184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Sinogram</a:t>
            </a:r>
            <a:r>
              <a:rPr lang="en-GB" dirty="0" smtClean="0"/>
              <a:t> Frames</a:t>
            </a:r>
            <a:endParaRPr lang="en-GB" dirty="0"/>
          </a:p>
        </p:txBody>
      </p:sp>
      <p:sp>
        <p:nvSpPr>
          <p:cNvPr id="21" name="Freeform 20"/>
          <p:cNvSpPr/>
          <p:nvPr/>
        </p:nvSpPr>
        <p:spPr>
          <a:xfrm>
            <a:off x="5436096" y="2348880"/>
            <a:ext cx="2232248" cy="576064"/>
          </a:xfrm>
          <a:custGeom>
            <a:avLst/>
            <a:gdLst>
              <a:gd name="connsiteX0" fmla="*/ 0 w 2514600"/>
              <a:gd name="connsiteY0" fmla="*/ 838200 h 838200"/>
              <a:gd name="connsiteX1" fmla="*/ 857250 w 2514600"/>
              <a:gd name="connsiteY1" fmla="*/ 0 h 838200"/>
              <a:gd name="connsiteX2" fmla="*/ 2514600 w 2514600"/>
              <a:gd name="connsiteY2" fmla="*/ 0 h 838200"/>
              <a:gd name="connsiteX3" fmla="*/ 1685925 w 2514600"/>
              <a:gd name="connsiteY3" fmla="*/ 838200 h 838200"/>
              <a:gd name="connsiteX4" fmla="*/ 0 w 2514600"/>
              <a:gd name="connsiteY4" fmla="*/ 838200 h 838200"/>
              <a:gd name="connsiteX0" fmla="*/ 0 w 2514600"/>
              <a:gd name="connsiteY0" fmla="*/ 851520 h 851520"/>
              <a:gd name="connsiteX1" fmla="*/ 642392 w 2514600"/>
              <a:gd name="connsiteY1" fmla="*/ 0 h 851520"/>
              <a:gd name="connsiteX2" fmla="*/ 2514600 w 2514600"/>
              <a:gd name="connsiteY2" fmla="*/ 13320 h 851520"/>
              <a:gd name="connsiteX3" fmla="*/ 1685925 w 2514600"/>
              <a:gd name="connsiteY3" fmla="*/ 851520 h 851520"/>
              <a:gd name="connsiteX4" fmla="*/ 0 w 2514600"/>
              <a:gd name="connsiteY4" fmla="*/ 851520 h 851520"/>
              <a:gd name="connsiteX0" fmla="*/ 0 w 2520280"/>
              <a:gd name="connsiteY0" fmla="*/ 648072 h 851520"/>
              <a:gd name="connsiteX1" fmla="*/ 648072 w 2520280"/>
              <a:gd name="connsiteY1" fmla="*/ 0 h 851520"/>
              <a:gd name="connsiteX2" fmla="*/ 2520280 w 2520280"/>
              <a:gd name="connsiteY2" fmla="*/ 13320 h 851520"/>
              <a:gd name="connsiteX3" fmla="*/ 1691605 w 2520280"/>
              <a:gd name="connsiteY3" fmla="*/ 851520 h 851520"/>
              <a:gd name="connsiteX4" fmla="*/ 0 w 2520280"/>
              <a:gd name="connsiteY4" fmla="*/ 648072 h 851520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944216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576064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1332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648072 h 648072"/>
              <a:gd name="connsiteX1" fmla="*/ 648072 w 2520280"/>
              <a:gd name="connsiteY1" fmla="*/ 0 h 648072"/>
              <a:gd name="connsiteX2" fmla="*/ 2520280 w 2520280"/>
              <a:gd name="connsiteY2" fmla="*/ 0 h 648072"/>
              <a:gd name="connsiteX3" fmla="*/ 1872208 w 2520280"/>
              <a:gd name="connsiteY3" fmla="*/ 648072 h 648072"/>
              <a:gd name="connsiteX4" fmla="*/ 0 w 2520280"/>
              <a:gd name="connsiteY4" fmla="*/ 648072 h 648072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872208 w 2520280"/>
              <a:gd name="connsiteY3" fmla="*/ 648072 h 720080"/>
              <a:gd name="connsiteX4" fmla="*/ 0 w 2520280"/>
              <a:gd name="connsiteY4" fmla="*/ 720080 h 720080"/>
              <a:gd name="connsiteX0" fmla="*/ 0 w 2520280"/>
              <a:gd name="connsiteY0" fmla="*/ 720080 h 720080"/>
              <a:gd name="connsiteX1" fmla="*/ 648072 w 2520280"/>
              <a:gd name="connsiteY1" fmla="*/ 0 h 720080"/>
              <a:gd name="connsiteX2" fmla="*/ 2520280 w 2520280"/>
              <a:gd name="connsiteY2" fmla="*/ 0 h 720080"/>
              <a:gd name="connsiteX3" fmla="*/ 1656184 w 2520280"/>
              <a:gd name="connsiteY3" fmla="*/ 720080 h 720080"/>
              <a:gd name="connsiteX4" fmla="*/ 0 w 2520280"/>
              <a:gd name="connsiteY4" fmla="*/ 720080 h 720080"/>
              <a:gd name="connsiteX0" fmla="*/ 0 w 2232248"/>
              <a:gd name="connsiteY0" fmla="*/ 720080 h 720080"/>
              <a:gd name="connsiteX1" fmla="*/ 648072 w 2232248"/>
              <a:gd name="connsiteY1" fmla="*/ 0 h 720080"/>
              <a:gd name="connsiteX2" fmla="*/ 2232248 w 2232248"/>
              <a:gd name="connsiteY2" fmla="*/ 144016 h 720080"/>
              <a:gd name="connsiteX3" fmla="*/ 1656184 w 2232248"/>
              <a:gd name="connsiteY3" fmla="*/ 720080 h 720080"/>
              <a:gd name="connsiteX4" fmla="*/ 0 w 2232248"/>
              <a:gd name="connsiteY4" fmla="*/ 720080 h 720080"/>
              <a:gd name="connsiteX0" fmla="*/ 0 w 2232248"/>
              <a:gd name="connsiteY0" fmla="*/ 576064 h 576064"/>
              <a:gd name="connsiteX1" fmla="*/ 576064 w 2232248"/>
              <a:gd name="connsiteY1" fmla="*/ 0 h 576064"/>
              <a:gd name="connsiteX2" fmla="*/ 2232248 w 2232248"/>
              <a:gd name="connsiteY2" fmla="*/ 0 h 576064"/>
              <a:gd name="connsiteX3" fmla="*/ 1656184 w 2232248"/>
              <a:gd name="connsiteY3" fmla="*/ 57606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0"/>
                </a:lnTo>
                <a:lnTo>
                  <a:pt x="2232248" y="0"/>
                </a:lnTo>
                <a:lnTo>
                  <a:pt x="1656184" y="576064"/>
                </a:lnTo>
                <a:lnTo>
                  <a:pt x="0" y="576064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Image Frames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Cube 36"/>
          <p:cNvSpPr/>
          <p:nvPr/>
        </p:nvSpPr>
        <p:spPr>
          <a:xfrm>
            <a:off x="5436096" y="2348880"/>
            <a:ext cx="2232248" cy="2304256"/>
          </a:xfrm>
          <a:prstGeom prst="cub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05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36" grpId="0" animBg="1"/>
      <p:bldP spid="3" grpId="0" build="p"/>
      <p:bldP spid="3" grpId="1" build="p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6"/>
          <p:cNvSpPr/>
          <p:nvPr/>
        </p:nvSpPr>
        <p:spPr>
          <a:xfrm>
            <a:off x="5436096" y="4077072"/>
            <a:ext cx="2232248" cy="576064"/>
          </a:xfrm>
          <a:custGeom>
            <a:avLst/>
            <a:gdLst>
              <a:gd name="connsiteX0" fmla="*/ 0 w 2371725"/>
              <a:gd name="connsiteY0" fmla="*/ 704850 h 704850"/>
              <a:gd name="connsiteX1" fmla="*/ 704850 w 2371725"/>
              <a:gd name="connsiteY1" fmla="*/ 0 h 704850"/>
              <a:gd name="connsiteX2" fmla="*/ 2371725 w 2371725"/>
              <a:gd name="connsiteY2" fmla="*/ 9525 h 704850"/>
              <a:gd name="connsiteX3" fmla="*/ 1685925 w 2371725"/>
              <a:gd name="connsiteY3" fmla="*/ 685800 h 704850"/>
              <a:gd name="connsiteX4" fmla="*/ 0 w 2371725"/>
              <a:gd name="connsiteY4" fmla="*/ 704850 h 704850"/>
              <a:gd name="connsiteX0" fmla="*/ 0 w 2232248"/>
              <a:gd name="connsiteY0" fmla="*/ 704850 h 704850"/>
              <a:gd name="connsiteX1" fmla="*/ 704850 w 2232248"/>
              <a:gd name="connsiteY1" fmla="*/ 0 h 704850"/>
              <a:gd name="connsiteX2" fmla="*/ 2232248 w 2232248"/>
              <a:gd name="connsiteY2" fmla="*/ 128786 h 704850"/>
              <a:gd name="connsiteX3" fmla="*/ 1685925 w 2232248"/>
              <a:gd name="connsiteY3" fmla="*/ 685800 h 704850"/>
              <a:gd name="connsiteX4" fmla="*/ 0 w 2232248"/>
              <a:gd name="connsiteY4" fmla="*/ 704850 h 704850"/>
              <a:gd name="connsiteX0" fmla="*/ 0 w 2232248"/>
              <a:gd name="connsiteY0" fmla="*/ 576064 h 576064"/>
              <a:gd name="connsiteX1" fmla="*/ 648072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  <a:gd name="connsiteX0" fmla="*/ 0 w 2232248"/>
              <a:gd name="connsiteY0" fmla="*/ 576064 h 576064"/>
              <a:gd name="connsiteX1" fmla="*/ 576064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15230"/>
                </a:lnTo>
                <a:lnTo>
                  <a:pt x="2232248" y="0"/>
                </a:lnTo>
                <a:lnTo>
                  <a:pt x="1685925" y="557014"/>
                </a:lnTo>
                <a:lnTo>
                  <a:pt x="0" y="576064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 43"/>
          <p:cNvSpPr/>
          <p:nvPr/>
        </p:nvSpPr>
        <p:spPr>
          <a:xfrm>
            <a:off x="5436096" y="4005064"/>
            <a:ext cx="2232248" cy="576064"/>
          </a:xfrm>
          <a:custGeom>
            <a:avLst/>
            <a:gdLst>
              <a:gd name="connsiteX0" fmla="*/ 0 w 2371725"/>
              <a:gd name="connsiteY0" fmla="*/ 704850 h 704850"/>
              <a:gd name="connsiteX1" fmla="*/ 704850 w 2371725"/>
              <a:gd name="connsiteY1" fmla="*/ 0 h 704850"/>
              <a:gd name="connsiteX2" fmla="*/ 2371725 w 2371725"/>
              <a:gd name="connsiteY2" fmla="*/ 9525 h 704850"/>
              <a:gd name="connsiteX3" fmla="*/ 1685925 w 2371725"/>
              <a:gd name="connsiteY3" fmla="*/ 685800 h 704850"/>
              <a:gd name="connsiteX4" fmla="*/ 0 w 2371725"/>
              <a:gd name="connsiteY4" fmla="*/ 704850 h 704850"/>
              <a:gd name="connsiteX0" fmla="*/ 0 w 2232248"/>
              <a:gd name="connsiteY0" fmla="*/ 704850 h 704850"/>
              <a:gd name="connsiteX1" fmla="*/ 704850 w 2232248"/>
              <a:gd name="connsiteY1" fmla="*/ 0 h 704850"/>
              <a:gd name="connsiteX2" fmla="*/ 2232248 w 2232248"/>
              <a:gd name="connsiteY2" fmla="*/ 128786 h 704850"/>
              <a:gd name="connsiteX3" fmla="*/ 1685925 w 2232248"/>
              <a:gd name="connsiteY3" fmla="*/ 685800 h 704850"/>
              <a:gd name="connsiteX4" fmla="*/ 0 w 2232248"/>
              <a:gd name="connsiteY4" fmla="*/ 704850 h 704850"/>
              <a:gd name="connsiteX0" fmla="*/ 0 w 2232248"/>
              <a:gd name="connsiteY0" fmla="*/ 576064 h 576064"/>
              <a:gd name="connsiteX1" fmla="*/ 648072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  <a:gd name="connsiteX0" fmla="*/ 0 w 2232248"/>
              <a:gd name="connsiteY0" fmla="*/ 576064 h 576064"/>
              <a:gd name="connsiteX1" fmla="*/ 576064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15230"/>
                </a:lnTo>
                <a:lnTo>
                  <a:pt x="2232248" y="0"/>
                </a:lnTo>
                <a:lnTo>
                  <a:pt x="1685925" y="557014"/>
                </a:lnTo>
                <a:lnTo>
                  <a:pt x="0" y="576064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reeform 44"/>
          <p:cNvSpPr/>
          <p:nvPr/>
        </p:nvSpPr>
        <p:spPr>
          <a:xfrm>
            <a:off x="5436096" y="3933056"/>
            <a:ext cx="2232248" cy="576064"/>
          </a:xfrm>
          <a:custGeom>
            <a:avLst/>
            <a:gdLst>
              <a:gd name="connsiteX0" fmla="*/ 0 w 2371725"/>
              <a:gd name="connsiteY0" fmla="*/ 704850 h 704850"/>
              <a:gd name="connsiteX1" fmla="*/ 704850 w 2371725"/>
              <a:gd name="connsiteY1" fmla="*/ 0 h 704850"/>
              <a:gd name="connsiteX2" fmla="*/ 2371725 w 2371725"/>
              <a:gd name="connsiteY2" fmla="*/ 9525 h 704850"/>
              <a:gd name="connsiteX3" fmla="*/ 1685925 w 2371725"/>
              <a:gd name="connsiteY3" fmla="*/ 685800 h 704850"/>
              <a:gd name="connsiteX4" fmla="*/ 0 w 2371725"/>
              <a:gd name="connsiteY4" fmla="*/ 704850 h 704850"/>
              <a:gd name="connsiteX0" fmla="*/ 0 w 2232248"/>
              <a:gd name="connsiteY0" fmla="*/ 704850 h 704850"/>
              <a:gd name="connsiteX1" fmla="*/ 704850 w 2232248"/>
              <a:gd name="connsiteY1" fmla="*/ 0 h 704850"/>
              <a:gd name="connsiteX2" fmla="*/ 2232248 w 2232248"/>
              <a:gd name="connsiteY2" fmla="*/ 128786 h 704850"/>
              <a:gd name="connsiteX3" fmla="*/ 1685925 w 2232248"/>
              <a:gd name="connsiteY3" fmla="*/ 685800 h 704850"/>
              <a:gd name="connsiteX4" fmla="*/ 0 w 2232248"/>
              <a:gd name="connsiteY4" fmla="*/ 704850 h 704850"/>
              <a:gd name="connsiteX0" fmla="*/ 0 w 2232248"/>
              <a:gd name="connsiteY0" fmla="*/ 576064 h 576064"/>
              <a:gd name="connsiteX1" fmla="*/ 648072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  <a:gd name="connsiteX0" fmla="*/ 0 w 2232248"/>
              <a:gd name="connsiteY0" fmla="*/ 576064 h 576064"/>
              <a:gd name="connsiteX1" fmla="*/ 576064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15230"/>
                </a:lnTo>
                <a:lnTo>
                  <a:pt x="2232248" y="0"/>
                </a:lnTo>
                <a:lnTo>
                  <a:pt x="1685925" y="557014"/>
                </a:lnTo>
                <a:lnTo>
                  <a:pt x="0" y="576064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/>
          <p:cNvSpPr/>
          <p:nvPr/>
        </p:nvSpPr>
        <p:spPr>
          <a:xfrm>
            <a:off x="5436096" y="3861048"/>
            <a:ext cx="2232248" cy="576064"/>
          </a:xfrm>
          <a:custGeom>
            <a:avLst/>
            <a:gdLst>
              <a:gd name="connsiteX0" fmla="*/ 0 w 2371725"/>
              <a:gd name="connsiteY0" fmla="*/ 704850 h 704850"/>
              <a:gd name="connsiteX1" fmla="*/ 704850 w 2371725"/>
              <a:gd name="connsiteY1" fmla="*/ 0 h 704850"/>
              <a:gd name="connsiteX2" fmla="*/ 2371725 w 2371725"/>
              <a:gd name="connsiteY2" fmla="*/ 9525 h 704850"/>
              <a:gd name="connsiteX3" fmla="*/ 1685925 w 2371725"/>
              <a:gd name="connsiteY3" fmla="*/ 685800 h 704850"/>
              <a:gd name="connsiteX4" fmla="*/ 0 w 2371725"/>
              <a:gd name="connsiteY4" fmla="*/ 704850 h 704850"/>
              <a:gd name="connsiteX0" fmla="*/ 0 w 2232248"/>
              <a:gd name="connsiteY0" fmla="*/ 704850 h 704850"/>
              <a:gd name="connsiteX1" fmla="*/ 704850 w 2232248"/>
              <a:gd name="connsiteY1" fmla="*/ 0 h 704850"/>
              <a:gd name="connsiteX2" fmla="*/ 2232248 w 2232248"/>
              <a:gd name="connsiteY2" fmla="*/ 128786 h 704850"/>
              <a:gd name="connsiteX3" fmla="*/ 1685925 w 2232248"/>
              <a:gd name="connsiteY3" fmla="*/ 685800 h 704850"/>
              <a:gd name="connsiteX4" fmla="*/ 0 w 2232248"/>
              <a:gd name="connsiteY4" fmla="*/ 704850 h 704850"/>
              <a:gd name="connsiteX0" fmla="*/ 0 w 2232248"/>
              <a:gd name="connsiteY0" fmla="*/ 576064 h 576064"/>
              <a:gd name="connsiteX1" fmla="*/ 648072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  <a:gd name="connsiteX0" fmla="*/ 0 w 2232248"/>
              <a:gd name="connsiteY0" fmla="*/ 576064 h 576064"/>
              <a:gd name="connsiteX1" fmla="*/ 576064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15230"/>
                </a:lnTo>
                <a:lnTo>
                  <a:pt x="2232248" y="0"/>
                </a:lnTo>
                <a:lnTo>
                  <a:pt x="1685925" y="557014"/>
                </a:lnTo>
                <a:lnTo>
                  <a:pt x="0" y="576064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reeform 46"/>
          <p:cNvSpPr/>
          <p:nvPr/>
        </p:nvSpPr>
        <p:spPr>
          <a:xfrm>
            <a:off x="5436096" y="3789040"/>
            <a:ext cx="2232248" cy="576064"/>
          </a:xfrm>
          <a:custGeom>
            <a:avLst/>
            <a:gdLst>
              <a:gd name="connsiteX0" fmla="*/ 0 w 2371725"/>
              <a:gd name="connsiteY0" fmla="*/ 704850 h 704850"/>
              <a:gd name="connsiteX1" fmla="*/ 704850 w 2371725"/>
              <a:gd name="connsiteY1" fmla="*/ 0 h 704850"/>
              <a:gd name="connsiteX2" fmla="*/ 2371725 w 2371725"/>
              <a:gd name="connsiteY2" fmla="*/ 9525 h 704850"/>
              <a:gd name="connsiteX3" fmla="*/ 1685925 w 2371725"/>
              <a:gd name="connsiteY3" fmla="*/ 685800 h 704850"/>
              <a:gd name="connsiteX4" fmla="*/ 0 w 2371725"/>
              <a:gd name="connsiteY4" fmla="*/ 704850 h 704850"/>
              <a:gd name="connsiteX0" fmla="*/ 0 w 2232248"/>
              <a:gd name="connsiteY0" fmla="*/ 704850 h 704850"/>
              <a:gd name="connsiteX1" fmla="*/ 704850 w 2232248"/>
              <a:gd name="connsiteY1" fmla="*/ 0 h 704850"/>
              <a:gd name="connsiteX2" fmla="*/ 2232248 w 2232248"/>
              <a:gd name="connsiteY2" fmla="*/ 128786 h 704850"/>
              <a:gd name="connsiteX3" fmla="*/ 1685925 w 2232248"/>
              <a:gd name="connsiteY3" fmla="*/ 685800 h 704850"/>
              <a:gd name="connsiteX4" fmla="*/ 0 w 2232248"/>
              <a:gd name="connsiteY4" fmla="*/ 704850 h 704850"/>
              <a:gd name="connsiteX0" fmla="*/ 0 w 2232248"/>
              <a:gd name="connsiteY0" fmla="*/ 576064 h 576064"/>
              <a:gd name="connsiteX1" fmla="*/ 648072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  <a:gd name="connsiteX0" fmla="*/ 0 w 2232248"/>
              <a:gd name="connsiteY0" fmla="*/ 576064 h 576064"/>
              <a:gd name="connsiteX1" fmla="*/ 576064 w 2232248"/>
              <a:gd name="connsiteY1" fmla="*/ 15230 h 576064"/>
              <a:gd name="connsiteX2" fmla="*/ 2232248 w 2232248"/>
              <a:gd name="connsiteY2" fmla="*/ 0 h 576064"/>
              <a:gd name="connsiteX3" fmla="*/ 1685925 w 2232248"/>
              <a:gd name="connsiteY3" fmla="*/ 557014 h 576064"/>
              <a:gd name="connsiteX4" fmla="*/ 0 w 2232248"/>
              <a:gd name="connsiteY4" fmla="*/ 576064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248" h="576064">
                <a:moveTo>
                  <a:pt x="0" y="576064"/>
                </a:moveTo>
                <a:lnTo>
                  <a:pt x="576064" y="15230"/>
                </a:lnTo>
                <a:lnTo>
                  <a:pt x="2232248" y="0"/>
                </a:lnTo>
                <a:lnTo>
                  <a:pt x="1685925" y="557014"/>
                </a:lnTo>
                <a:lnTo>
                  <a:pt x="0" y="576064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Tomography data file format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Data must be optimised for reading </a:t>
            </a:r>
            <a:r>
              <a:rPr lang="en-GB" dirty="0" err="1" smtClean="0"/>
              <a:t>sinograms</a:t>
            </a:r>
            <a:r>
              <a:rPr lang="en-GB" dirty="0" smtClean="0"/>
              <a:t>.</a:t>
            </a:r>
          </a:p>
          <a:p>
            <a:r>
              <a:rPr lang="en-GB" dirty="0" smtClean="0"/>
              <a:t>All frames are written to a single file.</a:t>
            </a:r>
          </a:p>
          <a:p>
            <a:r>
              <a:rPr lang="en-GB" dirty="0" smtClean="0"/>
              <a:t>File is arranged in chunks of a fixed number of rows and a fixed number of frames.</a:t>
            </a:r>
          </a:p>
          <a:p>
            <a:r>
              <a:rPr lang="en-GB" dirty="0" smtClean="0"/>
              <a:t>The chunk size matches the Lustre stripe size so is written to a different Lustre server.</a:t>
            </a:r>
          </a:p>
          <a:p>
            <a:r>
              <a:rPr lang="en-GB" dirty="0" smtClean="0"/>
              <a:t>Data is in cache until all frames in a chunk are written.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17 February 2012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/>
          <a:lstStyle/>
          <a:p>
            <a:fld id="{30E5212C-0D1F-4266-AE78-6380148A765F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2" name="Cube 11"/>
          <p:cNvSpPr/>
          <p:nvPr/>
        </p:nvSpPr>
        <p:spPr>
          <a:xfrm>
            <a:off x="5868144" y="3789040"/>
            <a:ext cx="1800200" cy="432048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5724128" y="3933056"/>
            <a:ext cx="1800200" cy="43204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be 13"/>
          <p:cNvSpPr/>
          <p:nvPr/>
        </p:nvSpPr>
        <p:spPr>
          <a:xfrm>
            <a:off x="5580112" y="4077072"/>
            <a:ext cx="1800200" cy="43204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be 16"/>
          <p:cNvSpPr/>
          <p:nvPr/>
        </p:nvSpPr>
        <p:spPr>
          <a:xfrm>
            <a:off x="5868144" y="3429000"/>
            <a:ext cx="1800200" cy="43204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be 17"/>
          <p:cNvSpPr/>
          <p:nvPr/>
        </p:nvSpPr>
        <p:spPr>
          <a:xfrm>
            <a:off x="5724128" y="3573016"/>
            <a:ext cx="1800200" cy="43204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be 18"/>
          <p:cNvSpPr/>
          <p:nvPr/>
        </p:nvSpPr>
        <p:spPr>
          <a:xfrm>
            <a:off x="5580112" y="3717032"/>
            <a:ext cx="1800200" cy="432048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be 21"/>
          <p:cNvSpPr/>
          <p:nvPr/>
        </p:nvSpPr>
        <p:spPr>
          <a:xfrm>
            <a:off x="5868144" y="3068960"/>
            <a:ext cx="1800200" cy="43204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ube 22"/>
          <p:cNvSpPr/>
          <p:nvPr/>
        </p:nvSpPr>
        <p:spPr>
          <a:xfrm>
            <a:off x="5724128" y="3212976"/>
            <a:ext cx="1800200" cy="432048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ube 23"/>
          <p:cNvSpPr/>
          <p:nvPr/>
        </p:nvSpPr>
        <p:spPr>
          <a:xfrm>
            <a:off x="5580112" y="3356992"/>
            <a:ext cx="1800200" cy="4320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be 26"/>
          <p:cNvSpPr/>
          <p:nvPr/>
        </p:nvSpPr>
        <p:spPr>
          <a:xfrm>
            <a:off x="5868144" y="2708920"/>
            <a:ext cx="1800200" cy="432048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Cube 27"/>
          <p:cNvSpPr/>
          <p:nvPr/>
        </p:nvSpPr>
        <p:spPr>
          <a:xfrm>
            <a:off x="5724128" y="2852936"/>
            <a:ext cx="1800200" cy="4320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Cube 28"/>
          <p:cNvSpPr/>
          <p:nvPr/>
        </p:nvSpPr>
        <p:spPr>
          <a:xfrm>
            <a:off x="5580112" y="2996952"/>
            <a:ext cx="1800200" cy="432048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be 31"/>
          <p:cNvSpPr/>
          <p:nvPr/>
        </p:nvSpPr>
        <p:spPr>
          <a:xfrm>
            <a:off x="5868144" y="2348880"/>
            <a:ext cx="1800200" cy="4320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ube 32"/>
          <p:cNvSpPr/>
          <p:nvPr/>
        </p:nvSpPr>
        <p:spPr>
          <a:xfrm>
            <a:off x="5724128" y="2492896"/>
            <a:ext cx="1800200" cy="432048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ube 33"/>
          <p:cNvSpPr/>
          <p:nvPr/>
        </p:nvSpPr>
        <p:spPr>
          <a:xfrm>
            <a:off x="5580112" y="2636912"/>
            <a:ext cx="1800200" cy="432048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5580112" y="2780928"/>
            <a:ext cx="1656184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5508104" y="2852936"/>
            <a:ext cx="1656184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5436096" y="2924944"/>
            <a:ext cx="1656184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be 14"/>
          <p:cNvSpPr/>
          <p:nvPr/>
        </p:nvSpPr>
        <p:spPr>
          <a:xfrm>
            <a:off x="5436096" y="4221088"/>
            <a:ext cx="1800200" cy="432048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be 19"/>
          <p:cNvSpPr/>
          <p:nvPr/>
        </p:nvSpPr>
        <p:spPr>
          <a:xfrm>
            <a:off x="5436096" y="3861048"/>
            <a:ext cx="1800200" cy="4320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ube 24"/>
          <p:cNvSpPr/>
          <p:nvPr/>
        </p:nvSpPr>
        <p:spPr>
          <a:xfrm>
            <a:off x="5436096" y="3501008"/>
            <a:ext cx="1800200" cy="432048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ube 29"/>
          <p:cNvSpPr/>
          <p:nvPr/>
        </p:nvSpPr>
        <p:spPr>
          <a:xfrm>
            <a:off x="5436096" y="3140968"/>
            <a:ext cx="1800200" cy="432048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ube 34"/>
          <p:cNvSpPr/>
          <p:nvPr/>
        </p:nvSpPr>
        <p:spPr>
          <a:xfrm>
            <a:off x="5436096" y="2780928"/>
            <a:ext cx="1800200" cy="43204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Cube 42"/>
          <p:cNvSpPr/>
          <p:nvPr/>
        </p:nvSpPr>
        <p:spPr>
          <a:xfrm>
            <a:off x="5436096" y="2348880"/>
            <a:ext cx="2232248" cy="2304256"/>
          </a:xfrm>
          <a:prstGeom prst="cub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59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3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45" grpId="0" animBg="1"/>
      <p:bldP spid="46" grpId="0" animBg="1"/>
      <p:bldP spid="47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49" grpId="0" animBg="1"/>
      <p:bldP spid="50" grpId="0" animBg="1"/>
      <p:bldP spid="51" grpId="0" animBg="1"/>
      <p:bldP spid="15" grpId="0" animBg="1"/>
      <p:bldP spid="15" grpId="1" animBg="1"/>
      <p:bldP spid="15" grpId="2" animBg="1"/>
      <p:bldP spid="15" grpId="3" animBg="1"/>
      <p:bldP spid="20" grpId="0" animBg="1"/>
      <p:bldP spid="20" grpId="1" animBg="1"/>
      <p:bldP spid="20" grpId="2" animBg="1"/>
      <p:bldP spid="25" grpId="0" animBg="1"/>
      <p:bldP spid="25" grpId="1" animBg="1"/>
      <p:bldP spid="25" grpId="2" animBg="1"/>
      <p:bldP spid="30" grpId="0" animBg="1"/>
      <p:bldP spid="30" grpId="1" animBg="1"/>
      <p:bldP spid="30" grpId="2" animBg="1"/>
      <p:bldP spid="35" grpId="0" animBg="1"/>
      <p:bldP spid="3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Recent HDF5 developments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Last year the following developments were funded:</a:t>
            </a:r>
          </a:p>
          <a:p>
            <a:pPr lvl="1"/>
            <a:r>
              <a:rPr lang="en-US" dirty="0" smtClean="0"/>
              <a:t>Writing of pre-compressed chunks.</a:t>
            </a:r>
          </a:p>
          <a:p>
            <a:pPr lvl="2"/>
            <a:r>
              <a:rPr lang="en-US" dirty="0" smtClean="0"/>
              <a:t>Acquisition software can pre-compress data efficiently (i.e. in parallel), and write those directly to the HDF5 file without going through the HDF5 filtering mechanism.</a:t>
            </a:r>
          </a:p>
          <a:p>
            <a:pPr lvl="2"/>
            <a:r>
              <a:rPr lang="en-US" dirty="0" smtClean="0"/>
              <a:t>Implemented by The HDF Group, funded by PSI and </a:t>
            </a:r>
            <a:r>
              <a:rPr lang="en-US" dirty="0" err="1" smtClean="0"/>
              <a:t>Dectris</a:t>
            </a:r>
            <a:r>
              <a:rPr lang="en-US" dirty="0" smtClean="0"/>
              <a:t>.</a:t>
            </a:r>
          </a:p>
          <a:p>
            <a:pPr lvl="1"/>
            <a:r>
              <a:rPr lang="en-GB" dirty="0" smtClean="0"/>
              <a:t>Filter </a:t>
            </a:r>
            <a:r>
              <a:rPr lang="en-GB" dirty="0" err="1" smtClean="0"/>
              <a:t>plugins</a:t>
            </a:r>
            <a:endParaRPr lang="en-GB" dirty="0" smtClean="0"/>
          </a:p>
          <a:p>
            <a:pPr lvl="2"/>
            <a:r>
              <a:rPr lang="en-GB" dirty="0" smtClean="0"/>
              <a:t>User can supply a shared library at run-time that implements an HDF5 filter.</a:t>
            </a:r>
          </a:p>
          <a:p>
            <a:pPr lvl="2"/>
            <a:r>
              <a:rPr lang="en-US" dirty="0" smtClean="0"/>
              <a:t>Allows the user to read and write compressed datasets with custom compression algorithms without recompiling the application by dynamically loading the corresponding filter</a:t>
            </a:r>
            <a:r>
              <a:rPr lang="en-GB" dirty="0" smtClean="0"/>
              <a:t>.</a:t>
            </a:r>
          </a:p>
          <a:p>
            <a:pPr lvl="2"/>
            <a:r>
              <a:rPr lang="en-US" dirty="0" smtClean="0"/>
              <a:t>Implemented by The HDF Group, funded by DESY.</a:t>
            </a:r>
          </a:p>
          <a:p>
            <a:pPr lvl="1"/>
            <a:r>
              <a:rPr lang="en-US" dirty="0" smtClean="0"/>
              <a:t>Available in HDF5 1.8.11 (May 2013)</a:t>
            </a:r>
          </a:p>
        </p:txBody>
      </p:sp>
    </p:spTree>
    <p:extLst>
      <p:ext uri="{BB962C8B-B14F-4D97-AF65-F5344CB8AC3E}">
        <p14:creationId xmlns:p14="http://schemas.microsoft.com/office/powerpoint/2010/main" val="39781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HDF5 developments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Single Writer Multiple Reader (SWMR)</a:t>
            </a:r>
          </a:p>
          <a:p>
            <a:pPr lvl="1"/>
            <a:r>
              <a:rPr lang="en-GB" dirty="0" smtClean="0"/>
              <a:t>Data can be added and modified, but file hierarchical structure cannot be changed.</a:t>
            </a:r>
          </a:p>
          <a:p>
            <a:pPr lvl="1"/>
            <a:r>
              <a:rPr lang="en-GB" dirty="0" smtClean="0"/>
              <a:t>Writer task pre-creates file structure and then enables SWMR.</a:t>
            </a:r>
          </a:p>
          <a:p>
            <a:pPr lvl="1"/>
            <a:r>
              <a:rPr lang="en-GB" dirty="0" smtClean="0"/>
              <a:t>Reader tasks open file with read-only and SWMR flags and can then read data as it becomes available.</a:t>
            </a:r>
          </a:p>
          <a:p>
            <a:pPr lvl="1"/>
            <a:r>
              <a:rPr lang="en-US" dirty="0" smtClean="0"/>
              <a:t>A Reader always sees a consistent HDF5 file - no errors occur while reading HDF5 metadata and raw data.</a:t>
            </a:r>
          </a:p>
          <a:p>
            <a:pPr lvl="1"/>
            <a:r>
              <a:rPr lang="en-US" dirty="0" smtClean="0"/>
              <a:t>If the Writer crashes, it leaves the file in a non-corrupted state.</a:t>
            </a:r>
          </a:p>
          <a:p>
            <a:pPr lvl="1"/>
            <a:r>
              <a:rPr lang="en-US" dirty="0" smtClean="0"/>
              <a:t>There is no performance penalty for file access and modifications under SWMR.</a:t>
            </a:r>
          </a:p>
          <a:p>
            <a:r>
              <a:rPr lang="en-US" dirty="0" smtClean="0"/>
              <a:t>Available in HDF5 v1.10.0 (2014)</a:t>
            </a:r>
          </a:p>
          <a:p>
            <a:r>
              <a:rPr lang="en-US" dirty="0" smtClean="0"/>
              <a:t>Funded by Diamond, </a:t>
            </a:r>
            <a:r>
              <a:rPr lang="en-US" dirty="0" err="1" smtClean="0"/>
              <a:t>Dectris</a:t>
            </a:r>
            <a:r>
              <a:rPr lang="en-US" dirty="0" smtClean="0"/>
              <a:t> and ????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418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HDF5 developments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Independent parallel compressed writing</a:t>
            </a:r>
          </a:p>
          <a:p>
            <a:pPr lvl="1"/>
            <a:r>
              <a:rPr lang="en-GB" dirty="0" smtClean="0"/>
              <a:t>Allow multiple independent writers to write a compressed HDF5 in parallel</a:t>
            </a:r>
          </a:p>
          <a:p>
            <a:pPr lvl="1"/>
            <a:r>
              <a:rPr lang="en-GB" dirty="0" smtClean="0"/>
              <a:t>Each system actually writing a separate file, but there is a master file containing a “Virtual dataset” (VDS) that describes how the daughter datasets are joined together to make the parent dataset.</a:t>
            </a:r>
          </a:p>
          <a:p>
            <a:pPr lvl="1"/>
            <a:r>
              <a:rPr lang="en-GB" dirty="0" smtClean="0"/>
              <a:t>Has many other use cases, not just parallel compressed writing:</a:t>
            </a:r>
          </a:p>
          <a:p>
            <a:pPr lvl="2"/>
            <a:r>
              <a:rPr lang="en-GB" dirty="0" smtClean="0"/>
              <a:t>Manipulating NASA/GSFC National Polar-orbiting Partnership, Joint Polar Satellite System data files.</a:t>
            </a:r>
          </a:p>
          <a:p>
            <a:pPr lvl="2"/>
            <a:r>
              <a:rPr lang="en-GB" dirty="0" smtClean="0"/>
              <a:t>NASA Earth Science Data and Information System time series data</a:t>
            </a:r>
          </a:p>
          <a:p>
            <a:pPr lvl="1"/>
            <a:r>
              <a:rPr lang="en-GB" dirty="0" smtClean="0"/>
              <a:t>Currently developing requirements and use cases for implementation later this year.</a:t>
            </a:r>
          </a:p>
          <a:p>
            <a:pPr lvl="1"/>
            <a:r>
              <a:rPr lang="en-GB" dirty="0" smtClean="0"/>
              <a:t>Funded by Diamond and ???</a:t>
            </a:r>
          </a:p>
        </p:txBody>
      </p:sp>
    </p:spTree>
    <p:extLst>
      <p:ext uri="{BB962C8B-B14F-4D97-AF65-F5344CB8AC3E}">
        <p14:creationId xmlns:p14="http://schemas.microsoft.com/office/powerpoint/2010/main" val="6138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Detectors are getting bigger and faster</a:t>
            </a:r>
          </a:p>
          <a:p>
            <a:r>
              <a:rPr lang="en-GB" dirty="0" smtClean="0"/>
              <a:t>With sufficient resources the data rates are manageable.</a:t>
            </a:r>
          </a:p>
          <a:p>
            <a:r>
              <a:rPr lang="en-GB" dirty="0" smtClean="0"/>
              <a:t>HDF5 is a great file format.</a:t>
            </a:r>
          </a:p>
          <a:p>
            <a:r>
              <a:rPr lang="en-GB" dirty="0" smtClean="0"/>
              <a:t>There are a few issues, but we are addressing many of them,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3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and astronomy – LOFAR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727042-40D0-458A-9FF3-692E022B63D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31" y="171402"/>
            <a:ext cx="6869969" cy="6610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LOFAR </a:t>
            </a:r>
            <a:r>
              <a:rPr lang="en-US" b="1" dirty="0" err="1"/>
              <a:t>Radiotelescope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LOFAR (</a:t>
            </a:r>
            <a:r>
              <a:rPr lang="en-US" dirty="0" err="1"/>
              <a:t>LOw</a:t>
            </a:r>
            <a:r>
              <a:rPr lang="en-US" dirty="0"/>
              <a:t> Frequency </a:t>
            </a:r>
            <a:r>
              <a:rPr lang="en-US" dirty="0" err="1"/>
              <a:t>ARray</a:t>
            </a:r>
            <a:r>
              <a:rPr lang="en-US" dirty="0"/>
              <a:t>) </a:t>
            </a:r>
            <a:r>
              <a:rPr lang="en-US" dirty="0" smtClean="0"/>
              <a:t>will </a:t>
            </a:r>
            <a:r>
              <a:rPr lang="en-US" dirty="0"/>
              <a:t>be the largest radio telescope in the world. </a:t>
            </a:r>
            <a:endParaRPr lang="en-US" dirty="0" smtClean="0"/>
          </a:p>
          <a:p>
            <a:r>
              <a:rPr lang="en-US" dirty="0" smtClean="0"/>
              <a:t>LOFAR </a:t>
            </a:r>
            <a:r>
              <a:rPr lang="en-US" dirty="0"/>
              <a:t>is a 'software' </a:t>
            </a:r>
            <a:r>
              <a:rPr lang="en-US" dirty="0" err="1"/>
              <a:t>radiotelescope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formed by a network of over 25000 small </a:t>
            </a:r>
            <a:r>
              <a:rPr lang="en-US" dirty="0" smtClean="0"/>
              <a:t>and simple </a:t>
            </a:r>
            <a:r>
              <a:rPr lang="en-US" dirty="0"/>
              <a:t>antennas, </a:t>
            </a:r>
            <a:r>
              <a:rPr lang="en-US" dirty="0" smtClean="0"/>
              <a:t> which are </a:t>
            </a:r>
            <a:r>
              <a:rPr lang="en-US" dirty="0"/>
              <a:t>distributed </a:t>
            </a:r>
            <a:r>
              <a:rPr lang="en-US" dirty="0" smtClean="0"/>
              <a:t>over several Dutch provinces as </a:t>
            </a:r>
            <a:r>
              <a:rPr lang="en-US" dirty="0"/>
              <a:t>well as a part of Germany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</a:t>
            </a:r>
            <a:r>
              <a:rPr lang="en-US" dirty="0"/>
              <a:t>antennas are connected to a supercomputer through an extensive </a:t>
            </a:r>
            <a:r>
              <a:rPr lang="en-US" dirty="0" err="1"/>
              <a:t>glassfiber</a:t>
            </a:r>
            <a:r>
              <a:rPr lang="en-US" dirty="0"/>
              <a:t> network.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HDF5 and high speed detectors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Nick Rees</a:t>
            </a:r>
          </a:p>
          <a:p>
            <a:r>
              <a:rPr lang="en-GB" dirty="0" smtClean="0"/>
              <a:t>and Frederik Ferner, Greg Matthews, Tina Friedrich, Ulrik Pedersen, Matt Pearson, Jon Thompson, Tom Cobb, Tobias Richter, Mark Basham, Graeme Winter etc....</a:t>
            </a:r>
          </a:p>
        </p:txBody>
      </p:sp>
    </p:spTree>
    <p:extLst>
      <p:ext uri="{BB962C8B-B14F-4D97-AF65-F5344CB8AC3E}">
        <p14:creationId xmlns:p14="http://schemas.microsoft.com/office/powerpoint/2010/main" val="20192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>
            <a:spLocks noGrp="1"/>
          </p:cNvSpPr>
          <p:nvPr>
            <p:ph type="title" idx="4294967295"/>
          </p:nvPr>
        </p:nvSpPr>
        <p:spPr>
          <a:xfrm>
            <a:off x="914400" y="-242888"/>
            <a:ext cx="8229600" cy="11430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LOFAR “beams”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410043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37ADB8-1BFC-4E3C-AB8F-EA2B0962BD4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862"/>
            <a:ext cx="8229600" cy="67393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LOFAR “beams”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6" r="13247"/>
          <a:stretch/>
        </p:blipFill>
        <p:spPr bwMode="auto">
          <a:xfrm>
            <a:off x="403785" y="609600"/>
            <a:ext cx="835921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4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far9mrt2010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229" r="-18229"/>
          <a:stretch>
            <a:fillRect/>
          </a:stretch>
        </p:blipFill>
        <p:spPr>
          <a:xfrm>
            <a:off x="-1066800" y="585122"/>
            <a:ext cx="11267476" cy="6196678"/>
          </a:xfrm>
        </p:spPr>
      </p:pic>
      <p:grpSp>
        <p:nvGrpSpPr>
          <p:cNvPr id="2" name="Group 9"/>
          <p:cNvGrpSpPr>
            <a:grpSpLocks noChangeAspect="1"/>
          </p:cNvGrpSpPr>
          <p:nvPr/>
        </p:nvGrpSpPr>
        <p:grpSpPr>
          <a:xfrm>
            <a:off x="1713032" y="2675302"/>
            <a:ext cx="669189" cy="651119"/>
            <a:chOff x="1117599" y="658446"/>
            <a:chExt cx="2676769" cy="2604476"/>
          </a:xfrm>
        </p:grpSpPr>
        <p:sp>
          <p:nvSpPr>
            <p:cNvPr id="6" name="Rectangle 5"/>
            <p:cNvSpPr/>
            <p:nvPr/>
          </p:nvSpPr>
          <p:spPr>
            <a:xfrm>
              <a:off x="2051539" y="2989384"/>
              <a:ext cx="1143000" cy="27353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Isosceles Triangle 6"/>
            <p:cNvSpPr/>
            <p:nvPr/>
          </p:nvSpPr>
          <p:spPr>
            <a:xfrm rot="8400000">
              <a:off x="1117599" y="2371970"/>
              <a:ext cx="2676769" cy="693616"/>
            </a:xfrm>
            <a:prstGeom prst="triangle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rot="8400000">
              <a:off x="1238736" y="658446"/>
              <a:ext cx="1143002" cy="2559540"/>
            </a:xfrm>
            <a:prstGeom prst="triangl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39"/>
          <p:cNvGrpSpPr>
            <a:grpSpLocks noChangeAspect="1"/>
          </p:cNvGrpSpPr>
          <p:nvPr/>
        </p:nvGrpSpPr>
        <p:grpSpPr>
          <a:xfrm>
            <a:off x="6378982" y="1505428"/>
            <a:ext cx="401513" cy="399563"/>
            <a:chOff x="1072459" y="599166"/>
            <a:chExt cx="2676769" cy="2663755"/>
          </a:xfrm>
        </p:grpSpPr>
        <p:sp>
          <p:nvSpPr>
            <p:cNvPr id="41" name="Rectangle 40"/>
            <p:cNvSpPr/>
            <p:nvPr/>
          </p:nvSpPr>
          <p:spPr>
            <a:xfrm>
              <a:off x="2051537" y="2989381"/>
              <a:ext cx="1143000" cy="27354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 rot="8400000">
              <a:off x="1072459" y="2323987"/>
              <a:ext cx="2676769" cy="693614"/>
            </a:xfrm>
            <a:prstGeom prst="triangle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Isosceles Triangle 42"/>
            <p:cNvSpPr/>
            <p:nvPr/>
          </p:nvSpPr>
          <p:spPr>
            <a:xfrm rot="8400000">
              <a:off x="1176713" y="599166"/>
              <a:ext cx="1143000" cy="2559542"/>
            </a:xfrm>
            <a:prstGeom prst="triangl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310923" y="7131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892181" y="2622470"/>
            <a:ext cx="733770" cy="669189"/>
            <a:chOff x="2051539" y="1414260"/>
            <a:chExt cx="2935092" cy="2676794"/>
          </a:xfrm>
        </p:grpSpPr>
        <p:sp>
          <p:nvSpPr>
            <p:cNvPr id="56" name="Rectangle 55"/>
            <p:cNvSpPr/>
            <p:nvPr/>
          </p:nvSpPr>
          <p:spPr>
            <a:xfrm>
              <a:off x="2051539" y="2989384"/>
              <a:ext cx="1143000" cy="27353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Isosceles Triangle 56"/>
            <p:cNvSpPr/>
            <p:nvPr/>
          </p:nvSpPr>
          <p:spPr>
            <a:xfrm rot="14400000">
              <a:off x="1557875" y="2405847"/>
              <a:ext cx="2676794" cy="693619"/>
            </a:xfrm>
            <a:prstGeom prst="triangle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Isosceles Triangle 57"/>
            <p:cNvSpPr/>
            <p:nvPr/>
          </p:nvSpPr>
          <p:spPr>
            <a:xfrm rot="14400000">
              <a:off x="3135350" y="997125"/>
              <a:ext cx="1143012" cy="2559550"/>
            </a:xfrm>
            <a:prstGeom prst="triangl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420536" y="2388301"/>
            <a:ext cx="669189" cy="684987"/>
            <a:chOff x="1490149" y="522974"/>
            <a:chExt cx="2676768" cy="2739948"/>
          </a:xfrm>
        </p:grpSpPr>
        <p:sp>
          <p:nvSpPr>
            <p:cNvPr id="60" name="Rectangle 59"/>
            <p:cNvSpPr/>
            <p:nvPr/>
          </p:nvSpPr>
          <p:spPr>
            <a:xfrm>
              <a:off x="2051539" y="2989384"/>
              <a:ext cx="1143000" cy="27353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1" name="Isosceles Triangle 60"/>
            <p:cNvSpPr/>
            <p:nvPr/>
          </p:nvSpPr>
          <p:spPr>
            <a:xfrm rot="12600000">
              <a:off x="1490149" y="2338102"/>
              <a:ext cx="2676768" cy="693616"/>
            </a:xfrm>
            <a:prstGeom prst="triangle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Isosceles Triangle 61"/>
            <p:cNvSpPr/>
            <p:nvPr/>
          </p:nvSpPr>
          <p:spPr>
            <a:xfrm rot="12600000">
              <a:off x="2762803" y="522974"/>
              <a:ext cx="1143001" cy="2559540"/>
            </a:xfrm>
            <a:prstGeom prst="triangl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9"/>
          <p:cNvGrpSpPr>
            <a:grpSpLocks noChangeAspect="1"/>
          </p:cNvGrpSpPr>
          <p:nvPr/>
        </p:nvGrpSpPr>
        <p:grpSpPr>
          <a:xfrm>
            <a:off x="3913352" y="2056068"/>
            <a:ext cx="609019" cy="535351"/>
            <a:chOff x="149438" y="1465074"/>
            <a:chExt cx="3045101" cy="2676759"/>
          </a:xfrm>
        </p:grpSpPr>
        <p:sp>
          <p:nvSpPr>
            <p:cNvPr id="64" name="Rectangle 63"/>
            <p:cNvSpPr/>
            <p:nvPr/>
          </p:nvSpPr>
          <p:spPr>
            <a:xfrm>
              <a:off x="2051539" y="2989384"/>
              <a:ext cx="1143000" cy="27353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Isosceles Triangle 64"/>
            <p:cNvSpPr/>
            <p:nvPr/>
          </p:nvSpPr>
          <p:spPr>
            <a:xfrm rot="6600000">
              <a:off x="990594" y="2456645"/>
              <a:ext cx="2676759" cy="693618"/>
            </a:xfrm>
            <a:prstGeom prst="triangle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rot="6600000">
              <a:off x="857713" y="1208802"/>
              <a:ext cx="1142997" cy="2559547"/>
            </a:xfrm>
            <a:prstGeom prst="triangl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9"/>
          <p:cNvGrpSpPr>
            <a:grpSpLocks noChangeAspect="1"/>
          </p:cNvGrpSpPr>
          <p:nvPr/>
        </p:nvGrpSpPr>
        <p:grpSpPr>
          <a:xfrm>
            <a:off x="4803780" y="2439700"/>
            <a:ext cx="669189" cy="684987"/>
            <a:chOff x="1286940" y="522974"/>
            <a:chExt cx="2676768" cy="2739948"/>
          </a:xfrm>
        </p:grpSpPr>
        <p:sp>
          <p:nvSpPr>
            <p:cNvPr id="68" name="Rectangle 67"/>
            <p:cNvSpPr/>
            <p:nvPr/>
          </p:nvSpPr>
          <p:spPr>
            <a:xfrm>
              <a:off x="2051539" y="2989384"/>
              <a:ext cx="1143000" cy="27353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Isosceles Triangle 68"/>
            <p:cNvSpPr/>
            <p:nvPr/>
          </p:nvSpPr>
          <p:spPr>
            <a:xfrm rot="10800000">
              <a:off x="1286940" y="2371970"/>
              <a:ext cx="2676768" cy="693616"/>
            </a:xfrm>
            <a:prstGeom prst="triangle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Isosceles Triangle 69"/>
            <p:cNvSpPr/>
            <p:nvPr/>
          </p:nvSpPr>
          <p:spPr>
            <a:xfrm rot="10800000">
              <a:off x="2051571" y="522974"/>
              <a:ext cx="1143001" cy="2559540"/>
            </a:xfrm>
            <a:prstGeom prst="triangl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9"/>
          <p:cNvGrpSpPr>
            <a:grpSpLocks noChangeAspect="1"/>
          </p:cNvGrpSpPr>
          <p:nvPr/>
        </p:nvGrpSpPr>
        <p:grpSpPr>
          <a:xfrm>
            <a:off x="5458886" y="3122569"/>
            <a:ext cx="669189" cy="710388"/>
            <a:chOff x="1219203" y="421370"/>
            <a:chExt cx="2676769" cy="2841552"/>
          </a:xfrm>
        </p:grpSpPr>
        <p:sp>
          <p:nvSpPr>
            <p:cNvPr id="72" name="Rectangle 71"/>
            <p:cNvSpPr/>
            <p:nvPr/>
          </p:nvSpPr>
          <p:spPr>
            <a:xfrm>
              <a:off x="2051539" y="2989384"/>
              <a:ext cx="1143000" cy="27353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Isosceles Triangle 72"/>
            <p:cNvSpPr/>
            <p:nvPr/>
          </p:nvSpPr>
          <p:spPr>
            <a:xfrm rot="10200000">
              <a:off x="1219203" y="2371970"/>
              <a:ext cx="2676769" cy="693616"/>
            </a:xfrm>
            <a:prstGeom prst="triangle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Isosceles Triangle 73"/>
            <p:cNvSpPr/>
            <p:nvPr/>
          </p:nvSpPr>
          <p:spPr>
            <a:xfrm rot="10200000">
              <a:off x="1814494" y="421370"/>
              <a:ext cx="1143002" cy="2559540"/>
            </a:xfrm>
            <a:prstGeom prst="triangl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9"/>
          <p:cNvGrpSpPr>
            <a:grpSpLocks noChangeAspect="1"/>
          </p:cNvGrpSpPr>
          <p:nvPr/>
        </p:nvGrpSpPr>
        <p:grpSpPr>
          <a:xfrm>
            <a:off x="5232730" y="2231783"/>
            <a:ext cx="669189" cy="651119"/>
            <a:chOff x="1117599" y="658446"/>
            <a:chExt cx="2676769" cy="2604476"/>
          </a:xfrm>
        </p:grpSpPr>
        <p:sp>
          <p:nvSpPr>
            <p:cNvPr id="76" name="Rectangle 75"/>
            <p:cNvSpPr/>
            <p:nvPr/>
          </p:nvSpPr>
          <p:spPr>
            <a:xfrm>
              <a:off x="2051539" y="2989384"/>
              <a:ext cx="1143000" cy="27353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7" name="Isosceles Triangle 76"/>
            <p:cNvSpPr/>
            <p:nvPr/>
          </p:nvSpPr>
          <p:spPr>
            <a:xfrm rot="8400000">
              <a:off x="1117599" y="2371970"/>
              <a:ext cx="2676769" cy="693616"/>
            </a:xfrm>
            <a:prstGeom prst="triangle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Isosceles Triangle 77"/>
            <p:cNvSpPr/>
            <p:nvPr/>
          </p:nvSpPr>
          <p:spPr>
            <a:xfrm rot="8400000">
              <a:off x="1238736" y="658446"/>
              <a:ext cx="1143002" cy="2559540"/>
            </a:xfrm>
            <a:prstGeom prst="triangl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9"/>
          <p:cNvGrpSpPr>
            <a:grpSpLocks noChangeAspect="1"/>
          </p:cNvGrpSpPr>
          <p:nvPr/>
        </p:nvGrpSpPr>
        <p:grpSpPr>
          <a:xfrm>
            <a:off x="6608882" y="2411673"/>
            <a:ext cx="733768" cy="669189"/>
            <a:chOff x="2051539" y="1380398"/>
            <a:chExt cx="2935080" cy="2676797"/>
          </a:xfrm>
        </p:grpSpPr>
        <p:sp>
          <p:nvSpPr>
            <p:cNvPr id="80" name="Rectangle 79"/>
            <p:cNvSpPr/>
            <p:nvPr/>
          </p:nvSpPr>
          <p:spPr>
            <a:xfrm>
              <a:off x="2051539" y="2989384"/>
              <a:ext cx="1143000" cy="27353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1" name="Isosceles Triangle 80"/>
            <p:cNvSpPr/>
            <p:nvPr/>
          </p:nvSpPr>
          <p:spPr>
            <a:xfrm rot="13800000">
              <a:off x="1591737" y="2371988"/>
              <a:ext cx="2676797" cy="693618"/>
            </a:xfrm>
            <a:prstGeom prst="triangle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2" name="Isosceles Triangle 81"/>
            <p:cNvSpPr/>
            <p:nvPr/>
          </p:nvSpPr>
          <p:spPr>
            <a:xfrm rot="13800000">
              <a:off x="3135339" y="793925"/>
              <a:ext cx="1143014" cy="2559547"/>
            </a:xfrm>
            <a:prstGeom prst="triangl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20375" y="3484576"/>
            <a:ext cx="3769320" cy="1323439"/>
          </a:xfrm>
          <a:prstGeom prst="rect">
            <a:avLst/>
          </a:prstGeom>
          <a:solidFill>
            <a:schemeClr val="bg2">
              <a:lumMod val="60000"/>
              <a:lumOff val="40000"/>
              <a:alpha val="57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Currently Operational: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30 stations (NL)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5 stations (EUR)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5.1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nano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-second time resolution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07" y="4187991"/>
            <a:ext cx="2327164" cy="236260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805874" y="3028180"/>
            <a:ext cx="1963614" cy="1015663"/>
          </a:xfrm>
          <a:prstGeom prst="rect">
            <a:avLst/>
          </a:prstGeom>
          <a:solidFill>
            <a:schemeClr val="bg2">
              <a:lumMod val="40000"/>
              <a:lumOff val="60000"/>
              <a:alpha val="25000"/>
            </a:schemeClr>
          </a:solidFill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Future: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40 stations (NL)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8+ stations (EUR)</a:t>
            </a:r>
            <a:endParaRPr lang="en-US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58800" y="-242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LOFAR “beams”</a:t>
            </a:r>
            <a:endParaRPr lang="en-US" sz="3600" dirty="0"/>
          </a:p>
        </p:txBody>
      </p:sp>
      <p:sp>
        <p:nvSpPr>
          <p:cNvPr id="50" name="TextBox 49"/>
          <p:cNvSpPr txBox="1"/>
          <p:nvPr/>
        </p:nvSpPr>
        <p:spPr>
          <a:xfrm>
            <a:off x="7865218" y="1242550"/>
            <a:ext cx="97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Multiple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Stations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9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Variety, Complexity and Size!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66700" y="1227934"/>
            <a:ext cx="85979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LOFAR has many observing modes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[Imaging/Visibility Data, Beam-Forming (BF)/Time-Series, Transient Buffer Board (TBB) dumps, Rotation Measure Synthesis, etc]</a:t>
            </a:r>
          </a:p>
          <a:p>
            <a:r>
              <a:rPr lang="en-US" dirty="0" smtClean="0"/>
              <a:t>Many different observing modes create data diversity/variety </a:t>
            </a:r>
            <a:r>
              <a:rPr lang="en-US" dirty="0" smtClean="0">
                <a:solidFill>
                  <a:srgbClr val="D99694"/>
                </a:solidFill>
              </a:rPr>
              <a:t>[6 basic LOFAR data types]</a:t>
            </a:r>
          </a:p>
          <a:p>
            <a:r>
              <a:rPr lang="en-US" dirty="0" smtClean="0"/>
              <a:t>Using 30+ LOFAR stations creates enormous data rates and sizes </a:t>
            </a:r>
            <a:r>
              <a:rPr lang="en-US" dirty="0" smtClean="0">
                <a:solidFill>
                  <a:srgbClr val="D99694"/>
                </a:solidFill>
              </a:rPr>
              <a:t>[max ~23TB/hour = ~6MB/s]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0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LOFAR Sample Dataset Sizes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E2059-AE7A-4AD3-8904-DB5BCC9C33F4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9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098358"/>
              </p:ext>
            </p:extLst>
          </p:nvPr>
        </p:nvGraphicFramePr>
        <p:xfrm>
          <a:off x="381000" y="990600"/>
          <a:ext cx="84582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640"/>
                <a:gridCol w="1691640"/>
                <a:gridCol w="1691640"/>
                <a:gridCol w="1691640"/>
                <a:gridCol w="1691640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cap="small" dirty="0" smtClean="0"/>
                        <a:t>Exposure Time</a:t>
                      </a:r>
                      <a:endParaRPr lang="en-US" cap="sm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small" dirty="0" smtClean="0"/>
                        <a:t>Number of </a:t>
                      </a:r>
                      <a:r>
                        <a:rPr lang="en-US" cap="small" dirty="0" err="1" smtClean="0"/>
                        <a:t>Subbands</a:t>
                      </a:r>
                      <a:endParaRPr lang="en-US" cap="sm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small" dirty="0" smtClean="0"/>
                        <a:t>Number of Stations</a:t>
                      </a:r>
                      <a:endParaRPr lang="en-US" cap="sm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small" dirty="0" smtClean="0"/>
                        <a:t>File Size Known Mode</a:t>
                      </a:r>
                      <a:endParaRPr lang="en-US" cap="sm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cap="small" dirty="0" smtClean="0"/>
                        <a:t>File Size</a:t>
                      </a:r>
                      <a:r>
                        <a:rPr lang="en-US" cap="small" baseline="0" dirty="0" smtClean="0"/>
                        <a:t> Search Mode</a:t>
                      </a:r>
                      <a:endParaRPr lang="en-US" cap="small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min</a:t>
                      </a:r>
                      <a:endParaRPr lang="en-US" sz="14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11.2 GB</a:t>
                      </a:r>
                      <a:endParaRPr lang="en-US" sz="14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 GB</a:t>
                      </a:r>
                      <a:endParaRPr lang="en-US" sz="1400" dirty="0"/>
                    </a:p>
                  </a:txBody>
                  <a:tcPr>
                    <a:lnB w="12700" cmpd="sng"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min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11.2 GB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244 GB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 min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 GB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560 GB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 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1.1 TB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 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 TB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 min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112 GB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3.3 TB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 min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224 GB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1.1 TB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 min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336 GB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1.7 TB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</a:t>
                      </a:r>
                      <a:r>
                        <a:rPr lang="en-US" sz="1400" dirty="0" err="1" smtClean="0"/>
                        <a:t>hr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672 GB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3.4 TB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</a:t>
                      </a:r>
                      <a:r>
                        <a:rPr lang="en-US" sz="1400" dirty="0" err="1" smtClean="0"/>
                        <a:t>hr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672 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6.7 TB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</a:t>
                      </a:r>
                      <a:r>
                        <a:rPr lang="en-US" sz="1400" dirty="0" err="1" smtClean="0"/>
                        <a:t>hr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672 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13.4 TB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</a:t>
                      </a:r>
                      <a:r>
                        <a:rPr lang="en-US" sz="1400" dirty="0" err="1" smtClean="0"/>
                        <a:t>hr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672 GB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26.8 TB</a:t>
                      </a:r>
                      <a:endParaRPr lang="en-US" sz="1400" dirty="0"/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</a:t>
                      </a:r>
                      <a:r>
                        <a:rPr lang="en-US" sz="1400" dirty="0" err="1" smtClean="0"/>
                        <a:t>hr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1.3 TB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6.7 TB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 </a:t>
                      </a:r>
                      <a:r>
                        <a:rPr lang="en-US" sz="1400" dirty="0" err="1" smtClean="0"/>
                        <a:t>hr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8.0 TB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40.3 TB</a:t>
                      </a:r>
                      <a:endParaRPr lang="en-US" sz="1400" dirty="0"/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 </a:t>
                      </a:r>
                      <a:r>
                        <a:rPr lang="en-US" sz="1400" dirty="0" err="1" smtClean="0"/>
                        <a:t>hr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24.0 TB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120.1 TB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27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Data “Containers”</a:t>
            </a:r>
            <a:br>
              <a:rPr lang="en-US" dirty="0" smtClean="0"/>
            </a:br>
            <a:r>
              <a:rPr lang="en-US" sz="3556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(non-comprehensive list)</a:t>
            </a:r>
            <a:endParaRPr lang="en-US" sz="3556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7934"/>
            <a:ext cx="8229600" cy="415686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Binary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FITS (all wavelengths)</a:t>
            </a:r>
          </a:p>
          <a:p>
            <a:r>
              <a:rPr lang="en-US" dirty="0" smtClean="0"/>
              <a:t>CASA [</a:t>
            </a:r>
            <a:r>
              <a:rPr lang="en-US" dirty="0" err="1" smtClean="0"/>
              <a:t>casacore</a:t>
            </a:r>
            <a:r>
              <a:rPr lang="en-US" dirty="0" smtClean="0"/>
              <a:t>] (Radio)</a:t>
            </a:r>
          </a:p>
          <a:p>
            <a:r>
              <a:rPr lang="en-US" dirty="0" smtClean="0"/>
              <a:t>MBFITS</a:t>
            </a:r>
          </a:p>
          <a:p>
            <a:r>
              <a:rPr lang="en-US" dirty="0" smtClean="0"/>
              <a:t>And many OTHERS (usually for ONE type of data)</a:t>
            </a:r>
          </a:p>
        </p:txBody>
      </p:sp>
      <p:sp>
        <p:nvSpPr>
          <p:cNvPr id="5" name="Oval 4"/>
          <p:cNvSpPr/>
          <p:nvPr/>
        </p:nvSpPr>
        <p:spPr>
          <a:xfrm>
            <a:off x="901700" y="20574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white"/>
                </a:solidFill>
              </a:rPr>
              <a:t>Presto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92200" y="20574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prstClr val="white"/>
                </a:solidFill>
              </a:rPr>
              <a:t>apsr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295400" y="20574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asp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498600" y="20574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bcpm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676400" y="20574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bpsr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854200" y="20574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caspsr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044700" y="20574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cpsr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35200" y="20574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cpsr2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425700" y="20701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dada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616200" y="20701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dummy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06700" y="20701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fadc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997200" y="20701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fits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187700" y="20701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gmrt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78200" y="20828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lbadr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68700" y="20828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lbadr64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759200" y="20955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spda1k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3949700" y="20955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mark4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140200" y="21082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mark5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330700" y="21082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maxim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4521200" y="21082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mwa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711700" y="21209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pmdaq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902200" y="21336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puma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92700" y="21336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puma2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83200" y="21336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473700" y="21336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sigproc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664200" y="21463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spigot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854700" y="2146300"/>
            <a:ext cx="2387600" cy="635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</a:rPr>
              <a:t>wapp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8000" y="3149600"/>
            <a:ext cx="4165600" cy="1016000"/>
          </a:xfrm>
          <a:prstGeom prst="rect">
            <a:avLst/>
          </a:prstGeom>
          <a:solidFill>
            <a:srgbClr val="B05B84">
              <a:alpha val="32000"/>
            </a:srgbClr>
          </a:solidFill>
          <a:ln w="317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4100" y="5194300"/>
            <a:ext cx="6972300" cy="1200328"/>
          </a:xfrm>
          <a:prstGeom prst="rect">
            <a:avLst/>
          </a:prstGeom>
          <a:solidFill>
            <a:schemeClr val="accent1">
              <a:lumMod val="40000"/>
              <a:lumOff val="60000"/>
              <a:alpha val="49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…As a result: </a:t>
            </a:r>
          </a:p>
          <a:p>
            <a:pPr lvl="2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 Software data I/O becomes a mess!</a:t>
            </a:r>
          </a:p>
          <a:p>
            <a:pPr lvl="2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 Tools have to be adapted per data container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1000"/>
                            </p:stCondLst>
                            <p:childTnLst>
                              <p:par>
                                <p:cTn id="1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2000"/>
                            </p:stCondLst>
                            <p:childTnLst>
                              <p:par>
                                <p:cTn id="1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7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4000"/>
                            </p:stCondLst>
                            <p:childTnLst>
                              <p:par>
                                <p:cTn id="1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0"/>
                            </p:stCondLst>
                            <p:childTnLst>
                              <p:par>
                                <p:cTn id="1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Why LOFAR chose (yet) another data format: </a:t>
            </a:r>
            <a:br>
              <a:rPr lang="en-US" sz="3200" dirty="0" smtClean="0"/>
            </a:br>
            <a:r>
              <a:rPr lang="en-US" sz="3200" dirty="0" smtClean="0"/>
              <a:t>Hierarchical Data Format, version 5 (HDF5)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530776"/>
            <a:ext cx="8481646" cy="4730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HDF5 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is a data model, library, and file format for storing and managing </a:t>
            </a: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large and complex scientific data 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(images, N-D arrays, tables, metadata). 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It supports an </a:t>
            </a: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unlimited variety of </a:t>
            </a:r>
            <a:r>
              <a:rPr lang="en-US" sz="2000" dirty="0" err="1" smtClean="0">
                <a:solidFill>
                  <a:srgbClr val="FF0000"/>
                </a:solidFill>
                <a:latin typeface="Calibri"/>
              </a:rPr>
              <a:t>datatypes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, and is designed for flexible and efficient I/O and for high volume and complex data.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Self-describing and portable 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to a diversity of computational environments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No inherent file size limitations</a:t>
            </a:r>
            <a:r>
              <a:rPr lang="en-US" sz="2000" dirty="0" smtClean="0">
                <a:solidFill>
                  <a:srgbClr val="FFFFFF"/>
                </a:solidFill>
                <a:latin typeface="Calibri"/>
              </a:rPr>
              <a:t>; no header Attributes/keys character length limits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C, </a:t>
            </a: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C++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, Java, Fortran 90 interfaces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Can be run on single node or </a:t>
            </a: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massively parallel/distributed systems 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(~600 cores)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Built-in </a:t>
            </a: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compression 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(GNU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zlib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, but can be replaced with others)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Parallel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reading and writing (via </a:t>
            </a: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MPI-I/O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)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Partial I/O: “Chunked” (tiled) data for </a:t>
            </a: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faster access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Clr>
                <a:prstClr val="white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Free 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and in </a:t>
            </a: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use for 20+ years 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by NASA and other projects</a:t>
            </a:r>
          </a:p>
          <a:p>
            <a:pPr marL="342900" indent="-342900" defTabSz="457200" fontAlgn="auto">
              <a:spcBef>
                <a:spcPct val="200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Inspection and visualization </a:t>
            </a:r>
            <a:r>
              <a:rPr lang="en-US" sz="2000" dirty="0" smtClean="0">
                <a:solidFill>
                  <a:srgbClr val="FF0000"/>
                </a:solidFill>
                <a:latin typeface="Calibri"/>
              </a:rPr>
              <a:t>tools 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exist (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HDFView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 + command line tools, Visit +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pluggin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2000" dirty="0" err="1" smtClean="0">
                <a:solidFill>
                  <a:prstClr val="white"/>
                </a:solidFill>
                <a:latin typeface="Calibri"/>
              </a:rPr>
              <a:t>PyTables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, h5py, </a:t>
            </a:r>
            <a:r>
              <a:rPr lang="en-US" sz="2000" dirty="0" smtClean="0">
                <a:solidFill>
                  <a:prstClr val="white">
                    <a:lumMod val="50000"/>
                  </a:prstClr>
                </a:solidFill>
                <a:latin typeface="Calibri"/>
              </a:rPr>
              <a:t>MATLAB</a:t>
            </a:r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)</a:t>
            </a:r>
            <a:endParaRPr lang="en-US" sz="3200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" y="1130300"/>
            <a:ext cx="874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</a:rPr>
              <a:t>Question: Can only ONE of the astronomical formats (like FITS or CASA) do ALL these things?</a:t>
            </a:r>
            <a:endParaRPr lang="en-US" sz="1800" dirty="0">
              <a:solidFill>
                <a:srgbClr val="9BBB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7" name="Multiply 6"/>
          <p:cNvSpPr/>
          <p:nvPr/>
        </p:nvSpPr>
        <p:spPr>
          <a:xfrm>
            <a:off x="6337300" y="901700"/>
            <a:ext cx="569546" cy="826532"/>
          </a:xfrm>
          <a:prstGeom prst="mathMultiply">
            <a:avLst/>
          </a:prstGeom>
          <a:solidFill>
            <a:srgbClr val="FF6600">
              <a:alpha val="5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Multiply 8"/>
          <p:cNvSpPr/>
          <p:nvPr/>
        </p:nvSpPr>
        <p:spPr>
          <a:xfrm>
            <a:off x="5589954" y="901700"/>
            <a:ext cx="569546" cy="826532"/>
          </a:xfrm>
          <a:prstGeom prst="mathMultiply">
            <a:avLst/>
          </a:prstGeom>
          <a:solidFill>
            <a:srgbClr val="FF6600">
              <a:alpha val="6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6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62"/>
            <a:ext cx="9144000" cy="978738"/>
          </a:xfrm>
        </p:spPr>
        <p:txBody>
          <a:bodyPr>
            <a:noAutofit/>
          </a:bodyPr>
          <a:lstStyle/>
          <a:p>
            <a:r>
              <a:rPr lang="en-US" sz="3200" dirty="0" smtClean="0"/>
              <a:t>Datasets of the Future…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826076"/>
            <a:ext cx="8432800" cy="537152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Future telescopes have similar challenges:</a:t>
            </a:r>
          </a:p>
          <a:p>
            <a:pPr lvl="1"/>
            <a:r>
              <a:rPr lang="en-US" dirty="0" smtClean="0"/>
              <a:t>Radio: EVLA, ALMA, ASKAP, </a:t>
            </a:r>
            <a:r>
              <a:rPr lang="en-US" dirty="0" err="1" smtClean="0"/>
              <a:t>MeerKAT</a:t>
            </a:r>
            <a:r>
              <a:rPr lang="en-US" dirty="0" smtClean="0"/>
              <a:t>, MWA, LWA, </a:t>
            </a:r>
            <a:r>
              <a:rPr lang="en-US" dirty="0" err="1" smtClean="0"/>
              <a:t>eMERLIN</a:t>
            </a:r>
            <a:r>
              <a:rPr lang="en-US" dirty="0" smtClean="0"/>
              <a:t> and SKA!</a:t>
            </a:r>
          </a:p>
          <a:p>
            <a:pPr lvl="1"/>
            <a:r>
              <a:rPr lang="en-US" dirty="0" smtClean="0"/>
              <a:t>Non-Radio:  Pan-</a:t>
            </a:r>
            <a:r>
              <a:rPr lang="en-US" dirty="0" err="1" smtClean="0"/>
              <a:t>Starrs</a:t>
            </a:r>
            <a:r>
              <a:rPr lang="en-US" dirty="0" smtClean="0"/>
              <a:t>, LSST, TMT, GMT, ELT</a:t>
            </a:r>
          </a:p>
          <a:p>
            <a:r>
              <a:rPr lang="en-US" dirty="0" smtClean="0"/>
              <a:t>Collaborations needed to expand HDF5-usage and tool-set in astronomy</a:t>
            </a:r>
          </a:p>
          <a:p>
            <a:r>
              <a:rPr lang="en-US" dirty="0" smtClean="0"/>
              <a:t>Time is ripe to solve this issue across wavelengths and projects;  HDF5 is mature and used extensively in science</a:t>
            </a:r>
          </a:p>
          <a:p>
            <a:r>
              <a:rPr lang="en-US" dirty="0" smtClean="0"/>
              <a:t>This is NOT just a “Radio-problem”, it’s an astronomical problem!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92900" y="165100"/>
            <a:ext cx="17680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B05B84"/>
                </a:solidFill>
                <a:latin typeface="Calibri"/>
              </a:rPr>
              <a:t>(in HDF5)</a:t>
            </a:r>
            <a:endParaRPr lang="en-US" sz="3200" b="1" dirty="0">
              <a:solidFill>
                <a:srgbClr val="B05B84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1700" y="5461000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srgbClr val="B05B84"/>
                </a:solidFill>
                <a:latin typeface="Calibri"/>
              </a:rPr>
              <a:t>Thank You </a:t>
            </a:r>
            <a:endParaRPr lang="en-US" sz="3600" b="1" dirty="0">
              <a:solidFill>
                <a:srgbClr val="B05B84"/>
              </a:solidFill>
              <a:latin typeface="Calibr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www.youtube.com/watch?v=gHexvdaGygk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7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HDF5 and RDBMS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DLS High Data Rate Approach</a:t>
            </a:r>
            <a:endParaRPr lang="en-GB" dirty="0"/>
          </a:p>
        </p:txBody>
      </p:sp>
      <p:pic>
        <p:nvPicPr>
          <p:cNvPr id="11" name="Content Placeholder 10" descr="Detector Data Flo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963207"/>
            <a:ext cx="7086600" cy="5359427"/>
          </a:xfrm>
        </p:spPr>
      </p:pic>
    </p:spTree>
    <p:extLst>
      <p:ext uri="{BB962C8B-B14F-4D97-AF65-F5344CB8AC3E}">
        <p14:creationId xmlns:p14="http://schemas.microsoft.com/office/powerpoint/2010/main" val="34990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13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457200"/>
            <a:ext cx="7772400" cy="1219200"/>
          </a:xfrm>
        </p:spPr>
        <p:txBody>
          <a:bodyPr/>
          <a:lstStyle/>
          <a:p>
            <a:r>
              <a:rPr lang="en-US" sz="5400" i="1" dirty="0"/>
              <a:t>Combining HDF5 and RDBMS</a:t>
            </a:r>
            <a:endParaRPr lang="en-US" b="1" i="1" dirty="0">
              <a:solidFill>
                <a:srgbClr val="FFCC00"/>
              </a:solidFill>
            </a:endParaRPr>
          </a:p>
        </p:txBody>
      </p:sp>
      <p:sp>
        <p:nvSpPr>
          <p:cNvPr id="816133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838200" y="2590800"/>
            <a:ext cx="7391400" cy="2286000"/>
          </a:xfrm>
          <a:gradFill rotWithShape="1">
            <a:gsLst>
              <a:gs pos="0">
                <a:srgbClr val="0000CC">
                  <a:gamma/>
                  <a:shade val="46275"/>
                  <a:invGamma/>
                </a:srgbClr>
              </a:gs>
              <a:gs pos="100000">
                <a:srgbClr val="0000CC"/>
              </a:gs>
            </a:gsLst>
            <a:lin ang="18900000" scaled="1"/>
          </a:gradFill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00CC"/>
            </a:extrusionClr>
          </a:sp3d>
        </p:spPr>
        <p:txBody>
          <a:bodyPr>
            <a:flatTx/>
          </a:bodyPr>
          <a:lstStyle/>
          <a:p>
            <a:pPr marL="0" indent="0" algn="ctr">
              <a:buFontTx/>
              <a:buNone/>
            </a:pPr>
            <a:r>
              <a:rPr lang="en-US" sz="6000" b="1" dirty="0">
                <a:solidFill>
                  <a:srgbClr val="FFCC00"/>
                </a:solidFill>
              </a:rPr>
              <a:t>VISION</a:t>
            </a:r>
            <a:br>
              <a:rPr lang="en-US" sz="6000" b="1" dirty="0">
                <a:solidFill>
                  <a:srgbClr val="FFCC00"/>
                </a:solidFill>
              </a:rPr>
            </a:br>
            <a:r>
              <a:rPr lang="en-US" b="1" i="1" dirty="0">
                <a:solidFill>
                  <a:srgbClr val="FFCC00"/>
                </a:solidFill>
              </a:rPr>
              <a:t>“Proud of our past, with a Vision for Tomorrow”</a:t>
            </a:r>
          </a:p>
        </p:txBody>
      </p:sp>
      <p:sp>
        <p:nvSpPr>
          <p:cNvPr id="816138" name="Rectangle 10"/>
          <p:cNvSpPr>
            <a:spLocks noChangeArrowheads="1"/>
          </p:cNvSpPr>
          <p:nvPr/>
        </p:nvSpPr>
        <p:spPr bwMode="auto">
          <a:xfrm>
            <a:off x="2057400" y="5502275"/>
            <a:ext cx="50292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sz="3200" b="1">
                <a:solidFill>
                  <a:srgbClr val="0000FF"/>
                </a:solidFill>
                <a:latin typeface="Arial" pitchFamily="34" charset="0"/>
              </a:rPr>
              <a:t>Aberdeen Test Center</a:t>
            </a:r>
            <a:endParaRPr lang="en-US" sz="1400">
              <a:latin typeface="Arial" pitchFamily="34" charset="0"/>
            </a:endParaRPr>
          </a:p>
        </p:txBody>
      </p:sp>
      <p:pic>
        <p:nvPicPr>
          <p:cNvPr id="816139" name="Picture 11" descr="dtcgif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2135188"/>
            <a:ext cx="1033462" cy="11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6140" name="Picture 12" descr="atc logo may9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247900"/>
            <a:ext cx="1325563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37ADB8-1BFC-4E3C-AB8F-EA2B0962BD4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2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63752"/>
            <a:ext cx="6172200" cy="5184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 descr="An International Category II MRAP vehicle runs a test course at the DTC’s ATC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B100C-AE28-4B04-A0D6-B99ADA65E41D}" type="slidenum">
              <a:rPr lang="en-US"/>
              <a:pPr/>
              <a:t>32</a:t>
            </a:fld>
            <a:endParaRPr lang="en-US"/>
          </a:p>
        </p:txBody>
      </p:sp>
      <p:pic>
        <p:nvPicPr>
          <p:cNvPr id="1039362" name="Picture 2" descr="WOR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1400"/>
            <a:ext cx="18288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363" name="Freeform 3"/>
          <p:cNvSpPr>
            <a:spLocks/>
          </p:cNvSpPr>
          <p:nvPr/>
        </p:nvSpPr>
        <p:spPr bwMode="auto">
          <a:xfrm>
            <a:off x="773113" y="4424363"/>
            <a:ext cx="1589087" cy="1365250"/>
          </a:xfrm>
          <a:custGeom>
            <a:avLst/>
            <a:gdLst>
              <a:gd name="T0" fmla="*/ 0 w 1735"/>
              <a:gd name="T1" fmla="*/ 8 h 998"/>
              <a:gd name="T2" fmla="*/ 311 w 1735"/>
              <a:gd name="T3" fmla="*/ 19 h 998"/>
              <a:gd name="T4" fmla="*/ 584 w 1735"/>
              <a:gd name="T5" fmla="*/ 122 h 998"/>
              <a:gd name="T6" fmla="*/ 802 w 1735"/>
              <a:gd name="T7" fmla="*/ 504 h 998"/>
              <a:gd name="T8" fmla="*/ 949 w 1735"/>
              <a:gd name="T9" fmla="*/ 826 h 998"/>
              <a:gd name="T10" fmla="*/ 1615 w 1735"/>
              <a:gd name="T11" fmla="*/ 973 h 998"/>
              <a:gd name="T12" fmla="*/ 1669 w 1735"/>
              <a:gd name="T13" fmla="*/ 979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5" h="998">
                <a:moveTo>
                  <a:pt x="0" y="8"/>
                </a:moveTo>
                <a:cubicBezTo>
                  <a:pt x="107" y="4"/>
                  <a:pt x="214" y="0"/>
                  <a:pt x="311" y="19"/>
                </a:cubicBezTo>
                <a:cubicBezTo>
                  <a:pt x="408" y="38"/>
                  <a:pt x="502" y="41"/>
                  <a:pt x="584" y="122"/>
                </a:cubicBezTo>
                <a:cubicBezTo>
                  <a:pt x="666" y="203"/>
                  <a:pt x="741" y="387"/>
                  <a:pt x="802" y="504"/>
                </a:cubicBezTo>
                <a:cubicBezTo>
                  <a:pt x="863" y="621"/>
                  <a:pt x="814" y="748"/>
                  <a:pt x="949" y="826"/>
                </a:cubicBezTo>
                <a:cubicBezTo>
                  <a:pt x="1084" y="904"/>
                  <a:pt x="1495" y="948"/>
                  <a:pt x="1615" y="973"/>
                </a:cubicBezTo>
                <a:cubicBezTo>
                  <a:pt x="1735" y="998"/>
                  <a:pt x="1702" y="988"/>
                  <a:pt x="1669" y="979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9364" name="Oval 4"/>
          <p:cNvSpPr>
            <a:spLocks noChangeArrowheads="1"/>
          </p:cNvSpPr>
          <p:nvPr/>
        </p:nvSpPr>
        <p:spPr bwMode="auto">
          <a:xfrm rot="-5723866">
            <a:off x="1143794" y="6019007"/>
            <a:ext cx="585787" cy="152400"/>
          </a:xfrm>
          <a:prstGeom prst="ellipse">
            <a:avLst/>
          </a:prstGeom>
          <a:solidFill>
            <a:srgbClr val="FFFF99"/>
          </a:solidFill>
          <a:ln w="9525">
            <a:round/>
            <a:headEnd/>
            <a:tailEnd/>
          </a:ln>
          <a:effectLst/>
          <a:scene3d>
            <a:camera prst="legacyPerspectiveTopRight">
              <a:rot lat="300000" lon="1500000" rev="0"/>
            </a:camera>
            <a:lightRig rig="legacyHarsh4" dir="b"/>
          </a:scene3d>
          <a:sp3d extrusionH="121893000" prstMaterial="legacyPlastic">
            <a:bevelT w="13500" h="13500" prst="angle"/>
            <a:bevelB w="13500" h="13500" prst="angle"/>
            <a:extrusionClr>
              <a:srgbClr val="FFFFCC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039365" name="Text Box 5"/>
          <p:cNvSpPr txBox="1">
            <a:spLocks noChangeArrowheads="1"/>
          </p:cNvSpPr>
          <p:nvPr/>
        </p:nvSpPr>
        <p:spPr bwMode="auto">
          <a:xfrm>
            <a:off x="457200" y="1658938"/>
            <a:ext cx="16462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0" hangingPunct="0"/>
            <a:r>
              <a:rPr lang="en-US" sz="1400" b="1">
                <a:solidFill>
                  <a:schemeClr val="tx2"/>
                </a:solidFill>
              </a:rPr>
              <a:t>Scripted Scenarios </a:t>
            </a:r>
          </a:p>
          <a:p>
            <a:pPr eaLnBrk="0" hangingPunct="0"/>
            <a:r>
              <a:rPr lang="en-US" sz="1400" b="1">
                <a:solidFill>
                  <a:schemeClr val="tx2"/>
                </a:solidFill>
              </a:rPr>
              <a:t>Test Environment</a:t>
            </a:r>
            <a:endParaRPr lang="en-US" sz="1400" b="1">
              <a:solidFill>
                <a:srgbClr val="FF3300"/>
              </a:solidFill>
            </a:endParaRPr>
          </a:p>
        </p:txBody>
      </p:sp>
      <p:graphicFrame>
        <p:nvGraphicFramePr>
          <p:cNvPr id="1039366" name="Object 6"/>
          <p:cNvGraphicFramePr>
            <a:graphicFrameLocks noChangeAspect="1"/>
          </p:cNvGraphicFramePr>
          <p:nvPr/>
        </p:nvGraphicFramePr>
        <p:xfrm>
          <a:off x="2590800" y="5334000"/>
          <a:ext cx="10334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0" name="Clip" r:id="rId5" imgW="1878840" imgH="1673640" progId="MS_ClipArt_Gallery.2">
                  <p:embed/>
                </p:oleObj>
              </mc:Choice>
              <mc:Fallback>
                <p:oleObj name="Clip" r:id="rId5" imgW="1878840" imgH="16736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334000"/>
                        <a:ext cx="103346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9367" name="Object 7"/>
          <p:cNvGraphicFramePr>
            <a:graphicFrameLocks noChangeAspect="1"/>
          </p:cNvGraphicFramePr>
          <p:nvPr/>
        </p:nvGraphicFramePr>
        <p:xfrm>
          <a:off x="1828800" y="5638800"/>
          <a:ext cx="563563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1" name="Clip" r:id="rId7" imgW="3207960" imgH="4054320" progId="MS_ClipArt_Gallery.2">
                  <p:embed/>
                </p:oleObj>
              </mc:Choice>
              <mc:Fallback>
                <p:oleObj name="Clip" r:id="rId7" imgW="3207960" imgH="405432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638800"/>
                        <a:ext cx="563563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368" name="Text Box 8"/>
          <p:cNvSpPr txBox="1">
            <a:spLocks noChangeArrowheads="1"/>
          </p:cNvSpPr>
          <p:nvPr/>
        </p:nvSpPr>
        <p:spPr bwMode="auto">
          <a:xfrm rot="-1235608">
            <a:off x="2822575" y="4649788"/>
            <a:ext cx="220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/>
          <a:p>
            <a:pPr eaLnBrk="0" hangingPunct="0"/>
            <a:r>
              <a:rPr lang="en-US" sz="1600" b="1">
                <a:solidFill>
                  <a:schemeClr val="tx2"/>
                </a:solidFill>
              </a:rPr>
              <a:t>High Speed Network</a:t>
            </a:r>
            <a:endParaRPr lang="en-US" sz="1400" b="1">
              <a:solidFill>
                <a:srgbClr val="FF3300"/>
              </a:solidFill>
            </a:endParaRPr>
          </a:p>
        </p:txBody>
      </p:sp>
      <p:sp>
        <p:nvSpPr>
          <p:cNvPr id="1039369" name="Text Box 9"/>
          <p:cNvSpPr txBox="1">
            <a:spLocks noChangeArrowheads="1"/>
          </p:cNvSpPr>
          <p:nvPr/>
        </p:nvSpPr>
        <p:spPr bwMode="auto">
          <a:xfrm>
            <a:off x="3352800" y="5791200"/>
            <a:ext cx="11858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ctr" eaLnBrk="0" hangingPunct="0"/>
            <a:r>
              <a:rPr lang="en-US" sz="1400" b="1"/>
              <a:t>Analyst’s</a:t>
            </a:r>
          </a:p>
          <a:p>
            <a:pPr algn="ctr" eaLnBrk="0" hangingPunct="0"/>
            <a:r>
              <a:rPr lang="en-US" sz="1400" b="1"/>
              <a:t> Workstation</a:t>
            </a:r>
            <a:endParaRPr lang="en-US" sz="1200" b="1">
              <a:solidFill>
                <a:srgbClr val="FF3300"/>
              </a:solidFill>
              <a:latin typeface="Arial" pitchFamily="34" charset="0"/>
            </a:endParaRPr>
          </a:p>
        </p:txBody>
      </p:sp>
      <p:sp>
        <p:nvSpPr>
          <p:cNvPr id="1039370" name="Text Box 10"/>
          <p:cNvSpPr txBox="1">
            <a:spLocks noChangeArrowheads="1"/>
          </p:cNvSpPr>
          <p:nvPr/>
        </p:nvSpPr>
        <p:spPr bwMode="auto">
          <a:xfrm>
            <a:off x="304800" y="5105400"/>
            <a:ext cx="806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0" hangingPunct="0"/>
            <a:r>
              <a:rPr lang="en-US" sz="1400" b="1"/>
              <a:t>Internet</a:t>
            </a:r>
          </a:p>
        </p:txBody>
      </p:sp>
      <p:graphicFrame>
        <p:nvGraphicFramePr>
          <p:cNvPr id="1039371" name="Object 11"/>
          <p:cNvGraphicFramePr>
            <a:graphicFrameLocks noChangeAspect="1"/>
          </p:cNvGraphicFramePr>
          <p:nvPr/>
        </p:nvGraphicFramePr>
        <p:xfrm>
          <a:off x="609600" y="4114800"/>
          <a:ext cx="8191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2" name="Clip" r:id="rId9" imgW="1259640" imgH="1137240" progId="MS_ClipArt_Gallery.2">
                  <p:embed/>
                </p:oleObj>
              </mc:Choice>
              <mc:Fallback>
                <p:oleObj name="Clip" r:id="rId9" imgW="1259640" imgH="11372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114800"/>
                        <a:ext cx="8191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9372" name="AutoShape 12"/>
          <p:cNvCxnSpPr>
            <a:cxnSpLocks noChangeShapeType="1"/>
            <a:stCxn id="1039426" idx="11"/>
          </p:cNvCxnSpPr>
          <p:nvPr/>
        </p:nvCxnSpPr>
        <p:spPr bwMode="auto">
          <a:xfrm flipV="1">
            <a:off x="4329113" y="3368675"/>
            <a:ext cx="500062" cy="27940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39373" name="Group 13"/>
          <p:cNvGrpSpPr>
            <a:grpSpLocks/>
          </p:cNvGrpSpPr>
          <p:nvPr/>
        </p:nvGrpSpPr>
        <p:grpSpPr bwMode="auto">
          <a:xfrm>
            <a:off x="3962400" y="3581400"/>
            <a:ext cx="812800" cy="677863"/>
            <a:chOff x="2647" y="2231"/>
            <a:chExt cx="512" cy="457"/>
          </a:xfrm>
        </p:grpSpPr>
        <p:grpSp>
          <p:nvGrpSpPr>
            <p:cNvPr id="1039374" name="Group 14"/>
            <p:cNvGrpSpPr>
              <a:grpSpLocks/>
            </p:cNvGrpSpPr>
            <p:nvPr/>
          </p:nvGrpSpPr>
          <p:grpSpPr bwMode="auto">
            <a:xfrm>
              <a:off x="2880" y="2375"/>
              <a:ext cx="279" cy="313"/>
              <a:chOff x="5184" y="912"/>
              <a:chExt cx="288" cy="336"/>
            </a:xfrm>
          </p:grpSpPr>
          <p:sp>
            <p:nvSpPr>
              <p:cNvPr id="1039375" name="AutoShape 15" descr="Dark vertical"/>
              <p:cNvSpPr>
                <a:spLocks noChangeArrowheads="1"/>
              </p:cNvSpPr>
              <p:nvPr/>
            </p:nvSpPr>
            <p:spPr bwMode="auto">
              <a:xfrm>
                <a:off x="5184" y="912"/>
                <a:ext cx="288" cy="336"/>
              </a:xfrm>
              <a:prstGeom prst="cube">
                <a:avLst>
                  <a:gd name="adj" fmla="val 17361"/>
                </a:avLst>
              </a:prstGeom>
              <a:pattFill prst="dkVert">
                <a:fgClr>
                  <a:srgbClr val="FFFFE1"/>
                </a:fgClr>
                <a:bgClr>
                  <a:schemeClr val="bg2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9376" name="Rectangle 16"/>
              <p:cNvSpPr>
                <a:spLocks noChangeArrowheads="1"/>
              </p:cNvSpPr>
              <p:nvPr/>
            </p:nvSpPr>
            <p:spPr bwMode="auto">
              <a:xfrm>
                <a:off x="5370" y="1011"/>
                <a:ext cx="17" cy="39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9377" name="Rectangle 17"/>
              <p:cNvSpPr>
                <a:spLocks noChangeArrowheads="1"/>
              </p:cNvSpPr>
              <p:nvPr/>
            </p:nvSpPr>
            <p:spPr bwMode="auto">
              <a:xfrm>
                <a:off x="5336" y="1011"/>
                <a:ext cx="17" cy="39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9378" name="Group 18"/>
            <p:cNvGrpSpPr>
              <a:grpSpLocks/>
            </p:cNvGrpSpPr>
            <p:nvPr/>
          </p:nvGrpSpPr>
          <p:grpSpPr bwMode="auto">
            <a:xfrm>
              <a:off x="2647" y="2231"/>
              <a:ext cx="241" cy="447"/>
              <a:chOff x="2457" y="1523"/>
              <a:chExt cx="531" cy="1028"/>
            </a:xfrm>
          </p:grpSpPr>
          <p:sp>
            <p:nvSpPr>
              <p:cNvPr id="1039379" name="Freeform 19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rgbClr val="FAF8E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0" name="Freeform 20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rgbClr val="F2EEDE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1" name="Freeform 21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rgbClr val="E6E2DE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2" name="Freeform 22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3" name="Freeform 23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rgbClr val="F2EEE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4" name="Freeform 24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5" name="Freeform 25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6" name="Freeform 26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rgbClr val="C3C6C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7" name="Freeform 27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8" name="Freeform 28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rgbClr val="CED2D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89" name="Rectangle 29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0" name="Rectangle 30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1" name="Rectangle 31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2" name="Rectangle 32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3" name="Rectangle 33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4" name="Rectangle 34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5" name="Rectangle 35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6" name="Rectangle 36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7" name="Rectangle 37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8" name="Rectangle 38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399" name="Rectangle 39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0" name="Rectangle 40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1" name="Rectangle 41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2" name="Rectangle 42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3" name="Rectangle 43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4" name="Rectangle 44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5" name="Rectangle 45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6" name="Rectangle 46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7" name="Rectangle 47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8" name="Rectangle 48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09" name="Rectangle 49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0" name="Rectangle 50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1" name="Rectangle 51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2" name="Rectangle 52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3" name="Rectangle 53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4" name="Rectangle 54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5" name="Rectangle 55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6" name="Rectangle 56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7" name="Rectangle 57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8" name="Rectangle 58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19" name="Rectangle 59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0" name="Rectangle 60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1" name="Line 61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2" name="Freeform 62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3" name="Freeform 63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4" name="Freeform 64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5" name="Freeform 65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6" name="Freeform 66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7" name="Rectangle 67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rgbClr val="D4D3D1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8" name="Rectangle 68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29" name="Rectangle 69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rgbClr val="C8C6C5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30" name="Rectangle 70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31" name="Rectangle 71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32" name="Rectangle 72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9433" name="Group 73"/>
          <p:cNvGrpSpPr>
            <a:grpSpLocks/>
          </p:cNvGrpSpPr>
          <p:nvPr/>
        </p:nvGrpSpPr>
        <p:grpSpPr bwMode="auto">
          <a:xfrm rot="2979476">
            <a:off x="3871913" y="1571625"/>
            <a:ext cx="852488" cy="604837"/>
            <a:chOff x="2592" y="1010"/>
            <a:chExt cx="574" cy="381"/>
          </a:xfrm>
        </p:grpSpPr>
        <p:sp>
          <p:nvSpPr>
            <p:cNvPr id="1039434" name="Freeform 74"/>
            <p:cNvSpPr>
              <a:spLocks/>
            </p:cNvSpPr>
            <p:nvPr/>
          </p:nvSpPr>
          <p:spPr bwMode="auto">
            <a:xfrm>
              <a:off x="2831" y="1202"/>
              <a:ext cx="148" cy="116"/>
            </a:xfrm>
            <a:custGeom>
              <a:avLst/>
              <a:gdLst>
                <a:gd name="T0" fmla="*/ 0 w 740"/>
                <a:gd name="T1" fmla="*/ 418 h 690"/>
                <a:gd name="T2" fmla="*/ 20 w 740"/>
                <a:gd name="T3" fmla="*/ 392 h 690"/>
                <a:gd name="T4" fmla="*/ 41 w 740"/>
                <a:gd name="T5" fmla="*/ 363 h 690"/>
                <a:gd name="T6" fmla="*/ 66 w 740"/>
                <a:gd name="T7" fmla="*/ 336 h 690"/>
                <a:gd name="T8" fmla="*/ 93 w 740"/>
                <a:gd name="T9" fmla="*/ 305 h 690"/>
                <a:gd name="T10" fmla="*/ 121 w 740"/>
                <a:gd name="T11" fmla="*/ 278 h 690"/>
                <a:gd name="T12" fmla="*/ 147 w 740"/>
                <a:gd name="T13" fmla="*/ 255 h 690"/>
                <a:gd name="T14" fmla="*/ 172 w 740"/>
                <a:gd name="T15" fmla="*/ 233 h 690"/>
                <a:gd name="T16" fmla="*/ 212 w 740"/>
                <a:gd name="T17" fmla="*/ 203 h 690"/>
                <a:gd name="T18" fmla="*/ 248 w 740"/>
                <a:gd name="T19" fmla="*/ 177 h 690"/>
                <a:gd name="T20" fmla="*/ 288 w 740"/>
                <a:gd name="T21" fmla="*/ 151 h 690"/>
                <a:gd name="T22" fmla="*/ 335 w 740"/>
                <a:gd name="T23" fmla="*/ 121 h 690"/>
                <a:gd name="T24" fmla="*/ 385 w 740"/>
                <a:gd name="T25" fmla="*/ 94 h 690"/>
                <a:gd name="T26" fmla="*/ 430 w 740"/>
                <a:gd name="T27" fmla="*/ 73 h 690"/>
                <a:gd name="T28" fmla="*/ 483 w 740"/>
                <a:gd name="T29" fmla="*/ 53 h 690"/>
                <a:gd name="T30" fmla="*/ 537 w 740"/>
                <a:gd name="T31" fmla="*/ 33 h 690"/>
                <a:gd name="T32" fmla="*/ 590 w 740"/>
                <a:gd name="T33" fmla="*/ 19 h 690"/>
                <a:gd name="T34" fmla="*/ 671 w 740"/>
                <a:gd name="T35" fmla="*/ 0 h 690"/>
                <a:gd name="T36" fmla="*/ 740 w 740"/>
                <a:gd name="T37" fmla="*/ 272 h 690"/>
                <a:gd name="T38" fmla="*/ 693 w 740"/>
                <a:gd name="T39" fmla="*/ 283 h 690"/>
                <a:gd name="T40" fmla="*/ 629 w 740"/>
                <a:gd name="T41" fmla="*/ 300 h 690"/>
                <a:gd name="T42" fmla="*/ 573 w 740"/>
                <a:gd name="T43" fmla="*/ 318 h 690"/>
                <a:gd name="T44" fmla="*/ 514 w 740"/>
                <a:gd name="T45" fmla="*/ 340 h 690"/>
                <a:gd name="T46" fmla="*/ 468 w 740"/>
                <a:gd name="T47" fmla="*/ 360 h 690"/>
                <a:gd name="T48" fmla="*/ 425 w 740"/>
                <a:gd name="T49" fmla="*/ 382 h 690"/>
                <a:gd name="T50" fmla="*/ 387 w 740"/>
                <a:gd name="T51" fmla="*/ 402 h 690"/>
                <a:gd name="T52" fmla="*/ 348 w 740"/>
                <a:gd name="T53" fmla="*/ 427 h 690"/>
                <a:gd name="T54" fmla="*/ 314 w 740"/>
                <a:gd name="T55" fmla="*/ 451 h 690"/>
                <a:gd name="T56" fmla="*/ 277 w 740"/>
                <a:gd name="T57" fmla="*/ 476 h 690"/>
                <a:gd name="T58" fmla="*/ 246 w 740"/>
                <a:gd name="T59" fmla="*/ 502 h 690"/>
                <a:gd name="T60" fmla="*/ 218 w 740"/>
                <a:gd name="T61" fmla="*/ 526 h 690"/>
                <a:gd name="T62" fmla="*/ 193 w 740"/>
                <a:gd name="T63" fmla="*/ 548 h 690"/>
                <a:gd name="T64" fmla="*/ 167 w 740"/>
                <a:gd name="T65" fmla="*/ 576 h 690"/>
                <a:gd name="T66" fmla="*/ 145 w 740"/>
                <a:gd name="T67" fmla="*/ 599 h 690"/>
                <a:gd name="T68" fmla="*/ 122 w 740"/>
                <a:gd name="T69" fmla="*/ 623 h 690"/>
                <a:gd name="T70" fmla="*/ 104 w 740"/>
                <a:gd name="T71" fmla="*/ 645 h 690"/>
                <a:gd name="T72" fmla="*/ 89 w 740"/>
                <a:gd name="T73" fmla="*/ 664 h 690"/>
                <a:gd name="T74" fmla="*/ 70 w 740"/>
                <a:gd name="T75" fmla="*/ 690 h 690"/>
                <a:gd name="T76" fmla="*/ 0 w 740"/>
                <a:gd name="T77" fmla="*/ 418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0" h="690">
                  <a:moveTo>
                    <a:pt x="0" y="418"/>
                  </a:moveTo>
                  <a:lnTo>
                    <a:pt x="20" y="392"/>
                  </a:lnTo>
                  <a:lnTo>
                    <a:pt x="41" y="363"/>
                  </a:lnTo>
                  <a:lnTo>
                    <a:pt x="66" y="336"/>
                  </a:lnTo>
                  <a:lnTo>
                    <a:pt x="93" y="305"/>
                  </a:lnTo>
                  <a:lnTo>
                    <a:pt x="121" y="278"/>
                  </a:lnTo>
                  <a:lnTo>
                    <a:pt x="147" y="255"/>
                  </a:lnTo>
                  <a:lnTo>
                    <a:pt x="172" y="233"/>
                  </a:lnTo>
                  <a:lnTo>
                    <a:pt x="212" y="203"/>
                  </a:lnTo>
                  <a:lnTo>
                    <a:pt x="248" y="177"/>
                  </a:lnTo>
                  <a:lnTo>
                    <a:pt x="288" y="151"/>
                  </a:lnTo>
                  <a:lnTo>
                    <a:pt x="335" y="121"/>
                  </a:lnTo>
                  <a:lnTo>
                    <a:pt x="385" y="94"/>
                  </a:lnTo>
                  <a:lnTo>
                    <a:pt x="430" y="73"/>
                  </a:lnTo>
                  <a:lnTo>
                    <a:pt x="483" y="53"/>
                  </a:lnTo>
                  <a:lnTo>
                    <a:pt x="537" y="33"/>
                  </a:lnTo>
                  <a:lnTo>
                    <a:pt x="590" y="19"/>
                  </a:lnTo>
                  <a:lnTo>
                    <a:pt x="671" y="0"/>
                  </a:lnTo>
                  <a:lnTo>
                    <a:pt x="740" y="272"/>
                  </a:lnTo>
                  <a:lnTo>
                    <a:pt x="693" y="283"/>
                  </a:lnTo>
                  <a:lnTo>
                    <a:pt x="629" y="300"/>
                  </a:lnTo>
                  <a:lnTo>
                    <a:pt x="573" y="318"/>
                  </a:lnTo>
                  <a:lnTo>
                    <a:pt x="514" y="340"/>
                  </a:lnTo>
                  <a:lnTo>
                    <a:pt x="468" y="360"/>
                  </a:lnTo>
                  <a:lnTo>
                    <a:pt x="425" y="382"/>
                  </a:lnTo>
                  <a:lnTo>
                    <a:pt x="387" y="402"/>
                  </a:lnTo>
                  <a:lnTo>
                    <a:pt x="348" y="427"/>
                  </a:lnTo>
                  <a:lnTo>
                    <a:pt x="314" y="451"/>
                  </a:lnTo>
                  <a:lnTo>
                    <a:pt x="277" y="476"/>
                  </a:lnTo>
                  <a:lnTo>
                    <a:pt x="246" y="502"/>
                  </a:lnTo>
                  <a:lnTo>
                    <a:pt x="218" y="526"/>
                  </a:lnTo>
                  <a:lnTo>
                    <a:pt x="193" y="548"/>
                  </a:lnTo>
                  <a:lnTo>
                    <a:pt x="167" y="576"/>
                  </a:lnTo>
                  <a:lnTo>
                    <a:pt x="145" y="599"/>
                  </a:lnTo>
                  <a:lnTo>
                    <a:pt x="122" y="623"/>
                  </a:lnTo>
                  <a:lnTo>
                    <a:pt x="104" y="645"/>
                  </a:lnTo>
                  <a:lnTo>
                    <a:pt x="89" y="664"/>
                  </a:lnTo>
                  <a:lnTo>
                    <a:pt x="70" y="690"/>
                  </a:lnTo>
                  <a:lnTo>
                    <a:pt x="0" y="418"/>
                  </a:lnTo>
                  <a:close/>
                </a:path>
              </a:pathLst>
            </a:custGeom>
            <a:solidFill>
              <a:srgbClr val="9F9F9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39435" name="Group 75"/>
            <p:cNvGrpSpPr>
              <a:grpSpLocks/>
            </p:cNvGrpSpPr>
            <p:nvPr/>
          </p:nvGrpSpPr>
          <p:grpSpPr bwMode="auto">
            <a:xfrm>
              <a:off x="2861" y="1174"/>
              <a:ext cx="74" cy="87"/>
              <a:chOff x="2861" y="1174"/>
              <a:chExt cx="74" cy="87"/>
            </a:xfrm>
          </p:grpSpPr>
          <p:sp>
            <p:nvSpPr>
              <p:cNvPr id="1039436" name="Line 76"/>
              <p:cNvSpPr>
                <a:spLocks noChangeShapeType="1"/>
              </p:cNvSpPr>
              <p:nvPr/>
            </p:nvSpPr>
            <p:spPr bwMode="auto">
              <a:xfrm flipH="1">
                <a:off x="2867" y="1175"/>
                <a:ext cx="59" cy="8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37" name="Line 77"/>
              <p:cNvSpPr>
                <a:spLocks noChangeShapeType="1"/>
              </p:cNvSpPr>
              <p:nvPr/>
            </p:nvSpPr>
            <p:spPr bwMode="auto">
              <a:xfrm flipH="1" flipV="1">
                <a:off x="2863" y="1203"/>
                <a:ext cx="72" cy="25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38" name="Line 78"/>
              <p:cNvSpPr>
                <a:spLocks noChangeShapeType="1"/>
              </p:cNvSpPr>
              <p:nvPr/>
            </p:nvSpPr>
            <p:spPr bwMode="auto">
              <a:xfrm>
                <a:off x="2926" y="1174"/>
                <a:ext cx="9" cy="54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39" name="Line 79"/>
              <p:cNvSpPr>
                <a:spLocks noChangeShapeType="1"/>
              </p:cNvSpPr>
              <p:nvPr/>
            </p:nvSpPr>
            <p:spPr bwMode="auto">
              <a:xfrm flipH="1">
                <a:off x="2867" y="1228"/>
                <a:ext cx="68" cy="33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40" name="Line 80"/>
              <p:cNvSpPr>
                <a:spLocks noChangeShapeType="1"/>
              </p:cNvSpPr>
              <p:nvPr/>
            </p:nvSpPr>
            <p:spPr bwMode="auto">
              <a:xfrm flipH="1" flipV="1">
                <a:off x="2861" y="1202"/>
                <a:ext cx="6" cy="59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9441" name="Group 81"/>
            <p:cNvGrpSpPr>
              <a:grpSpLocks/>
            </p:cNvGrpSpPr>
            <p:nvPr/>
          </p:nvGrpSpPr>
          <p:grpSpPr bwMode="auto">
            <a:xfrm>
              <a:off x="2784" y="1151"/>
              <a:ext cx="185" cy="98"/>
              <a:chOff x="2784" y="1151"/>
              <a:chExt cx="185" cy="98"/>
            </a:xfrm>
          </p:grpSpPr>
          <p:sp>
            <p:nvSpPr>
              <p:cNvPr id="1039442" name="Line 82"/>
              <p:cNvSpPr>
                <a:spLocks noChangeShapeType="1"/>
              </p:cNvSpPr>
              <p:nvPr/>
            </p:nvSpPr>
            <p:spPr bwMode="auto">
              <a:xfrm flipV="1">
                <a:off x="2785" y="1152"/>
                <a:ext cx="183" cy="96"/>
              </a:xfrm>
              <a:prstGeom prst="line">
                <a:avLst/>
              </a:prstGeom>
              <a:noFill/>
              <a:ln w="11113">
                <a:solidFill>
                  <a:srgbClr val="BF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43" name="Line 83"/>
              <p:cNvSpPr>
                <a:spLocks noChangeShapeType="1"/>
              </p:cNvSpPr>
              <p:nvPr/>
            </p:nvSpPr>
            <p:spPr bwMode="auto">
              <a:xfrm flipV="1">
                <a:off x="2784" y="1151"/>
                <a:ext cx="185" cy="9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9444" name="Group 84"/>
            <p:cNvGrpSpPr>
              <a:grpSpLocks/>
            </p:cNvGrpSpPr>
            <p:nvPr/>
          </p:nvGrpSpPr>
          <p:grpSpPr bwMode="auto">
            <a:xfrm>
              <a:off x="2782" y="1097"/>
              <a:ext cx="140" cy="98"/>
              <a:chOff x="2782" y="1097"/>
              <a:chExt cx="140" cy="98"/>
            </a:xfrm>
          </p:grpSpPr>
          <p:grpSp>
            <p:nvGrpSpPr>
              <p:cNvPr id="1039445" name="Group 85"/>
              <p:cNvGrpSpPr>
                <a:grpSpLocks/>
              </p:cNvGrpSpPr>
              <p:nvPr/>
            </p:nvGrpSpPr>
            <p:grpSpPr bwMode="auto">
              <a:xfrm>
                <a:off x="2782" y="1097"/>
                <a:ext cx="140" cy="98"/>
                <a:chOff x="2782" y="1097"/>
                <a:chExt cx="140" cy="98"/>
              </a:xfrm>
            </p:grpSpPr>
            <p:sp>
              <p:nvSpPr>
                <p:cNvPr id="1039446" name="Freeform 86"/>
                <p:cNvSpPr>
                  <a:spLocks/>
                </p:cNvSpPr>
                <p:nvPr/>
              </p:nvSpPr>
              <p:spPr bwMode="auto">
                <a:xfrm>
                  <a:off x="2782" y="1097"/>
                  <a:ext cx="111" cy="98"/>
                </a:xfrm>
                <a:custGeom>
                  <a:avLst/>
                  <a:gdLst>
                    <a:gd name="T0" fmla="*/ 0 w 555"/>
                    <a:gd name="T1" fmla="*/ 277 h 588"/>
                    <a:gd name="T2" fmla="*/ 402 w 555"/>
                    <a:gd name="T3" fmla="*/ 0 h 588"/>
                    <a:gd name="T4" fmla="*/ 555 w 555"/>
                    <a:gd name="T5" fmla="*/ 312 h 588"/>
                    <a:gd name="T6" fmla="*/ 156 w 555"/>
                    <a:gd name="T7" fmla="*/ 588 h 588"/>
                    <a:gd name="T8" fmla="*/ 0 w 555"/>
                    <a:gd name="T9" fmla="*/ 277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5" h="588">
                      <a:moveTo>
                        <a:pt x="0" y="277"/>
                      </a:moveTo>
                      <a:lnTo>
                        <a:pt x="402" y="0"/>
                      </a:lnTo>
                      <a:lnTo>
                        <a:pt x="555" y="312"/>
                      </a:lnTo>
                      <a:lnTo>
                        <a:pt x="156" y="588"/>
                      </a:lnTo>
                      <a:lnTo>
                        <a:pt x="0" y="277"/>
                      </a:lnTo>
                      <a:close/>
                    </a:path>
                  </a:pathLst>
                </a:custGeom>
                <a:solidFill>
                  <a:srgbClr val="BFDFFF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9447" name="Freeform 87"/>
                <p:cNvSpPr>
                  <a:spLocks/>
                </p:cNvSpPr>
                <p:nvPr/>
              </p:nvSpPr>
              <p:spPr bwMode="auto">
                <a:xfrm>
                  <a:off x="2862" y="1097"/>
                  <a:ext cx="60" cy="59"/>
                </a:xfrm>
                <a:custGeom>
                  <a:avLst/>
                  <a:gdLst>
                    <a:gd name="T0" fmla="*/ 0 w 300"/>
                    <a:gd name="T1" fmla="*/ 0 h 350"/>
                    <a:gd name="T2" fmla="*/ 220 w 300"/>
                    <a:gd name="T3" fmla="*/ 183 h 350"/>
                    <a:gd name="T4" fmla="*/ 300 w 300"/>
                    <a:gd name="T5" fmla="*/ 350 h 350"/>
                    <a:gd name="T6" fmla="*/ 153 w 300"/>
                    <a:gd name="T7" fmla="*/ 311 h 350"/>
                    <a:gd name="T8" fmla="*/ 0 w 300"/>
                    <a:gd name="T9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0" h="350">
                      <a:moveTo>
                        <a:pt x="0" y="0"/>
                      </a:moveTo>
                      <a:lnTo>
                        <a:pt x="220" y="183"/>
                      </a:lnTo>
                      <a:lnTo>
                        <a:pt x="300" y="350"/>
                      </a:lnTo>
                      <a:lnTo>
                        <a:pt x="153" y="3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9448" name="Freeform 88"/>
                <p:cNvSpPr>
                  <a:spLocks/>
                </p:cNvSpPr>
                <p:nvPr/>
              </p:nvSpPr>
              <p:spPr bwMode="auto">
                <a:xfrm>
                  <a:off x="2813" y="1149"/>
                  <a:ext cx="109" cy="46"/>
                </a:xfrm>
                <a:custGeom>
                  <a:avLst/>
                  <a:gdLst>
                    <a:gd name="T0" fmla="*/ 0 w 542"/>
                    <a:gd name="T1" fmla="*/ 276 h 276"/>
                    <a:gd name="T2" fmla="*/ 398 w 542"/>
                    <a:gd name="T3" fmla="*/ 0 h 276"/>
                    <a:gd name="T4" fmla="*/ 542 w 542"/>
                    <a:gd name="T5" fmla="*/ 36 h 276"/>
                    <a:gd name="T6" fmla="*/ 242 w 542"/>
                    <a:gd name="T7" fmla="*/ 227 h 276"/>
                    <a:gd name="T8" fmla="*/ 0 w 542"/>
                    <a:gd name="T9" fmla="*/ 276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2" h="276">
                      <a:moveTo>
                        <a:pt x="0" y="276"/>
                      </a:moveTo>
                      <a:lnTo>
                        <a:pt x="398" y="0"/>
                      </a:lnTo>
                      <a:lnTo>
                        <a:pt x="542" y="36"/>
                      </a:lnTo>
                      <a:lnTo>
                        <a:pt x="242" y="227"/>
                      </a:lnTo>
                      <a:lnTo>
                        <a:pt x="0" y="276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39449" name="Group 89"/>
              <p:cNvGrpSpPr>
                <a:grpSpLocks/>
              </p:cNvGrpSpPr>
              <p:nvPr/>
            </p:nvGrpSpPr>
            <p:grpSpPr bwMode="auto">
              <a:xfrm>
                <a:off x="2805" y="1120"/>
                <a:ext cx="60" cy="44"/>
                <a:chOff x="2805" y="1120"/>
                <a:chExt cx="60" cy="44"/>
              </a:xfrm>
            </p:grpSpPr>
            <p:sp>
              <p:nvSpPr>
                <p:cNvPr id="1039450" name="Oval 90"/>
                <p:cNvSpPr>
                  <a:spLocks noChangeArrowheads="1"/>
                </p:cNvSpPr>
                <p:nvPr/>
              </p:nvSpPr>
              <p:spPr bwMode="auto">
                <a:xfrm>
                  <a:off x="2805" y="1137"/>
                  <a:ext cx="28" cy="27"/>
                </a:xfrm>
                <a:prstGeom prst="ellipse">
                  <a:avLst/>
                </a:prstGeom>
                <a:solidFill>
                  <a:srgbClr val="3F7FFF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9451" name="Oval 91"/>
                <p:cNvSpPr>
                  <a:spLocks noChangeArrowheads="1"/>
                </p:cNvSpPr>
                <p:nvPr/>
              </p:nvSpPr>
              <p:spPr bwMode="auto">
                <a:xfrm>
                  <a:off x="2837" y="1120"/>
                  <a:ext cx="28" cy="27"/>
                </a:xfrm>
                <a:prstGeom prst="ellipse">
                  <a:avLst/>
                </a:prstGeom>
                <a:solidFill>
                  <a:srgbClr val="3F7FFF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39452" name="Group 92"/>
            <p:cNvGrpSpPr>
              <a:grpSpLocks/>
            </p:cNvGrpSpPr>
            <p:nvPr/>
          </p:nvGrpSpPr>
          <p:grpSpPr bwMode="auto">
            <a:xfrm>
              <a:off x="2592" y="1189"/>
              <a:ext cx="233" cy="202"/>
              <a:chOff x="2592" y="1189"/>
              <a:chExt cx="233" cy="202"/>
            </a:xfrm>
          </p:grpSpPr>
          <p:sp>
            <p:nvSpPr>
              <p:cNvPr id="1039453" name="Freeform 93"/>
              <p:cNvSpPr>
                <a:spLocks/>
              </p:cNvSpPr>
              <p:nvPr/>
            </p:nvSpPr>
            <p:spPr bwMode="auto">
              <a:xfrm>
                <a:off x="2592" y="1189"/>
                <a:ext cx="233" cy="202"/>
              </a:xfrm>
              <a:custGeom>
                <a:avLst/>
                <a:gdLst>
                  <a:gd name="T0" fmla="*/ 0 w 1165"/>
                  <a:gd name="T1" fmla="*/ 563 h 1213"/>
                  <a:gd name="T2" fmla="*/ 833 w 1165"/>
                  <a:gd name="T3" fmla="*/ 0 h 1213"/>
                  <a:gd name="T4" fmla="*/ 1165 w 1165"/>
                  <a:gd name="T5" fmla="*/ 650 h 1213"/>
                  <a:gd name="T6" fmla="*/ 331 w 1165"/>
                  <a:gd name="T7" fmla="*/ 1213 h 1213"/>
                  <a:gd name="T8" fmla="*/ 0 w 1165"/>
                  <a:gd name="T9" fmla="*/ 563 h 1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5" h="1213">
                    <a:moveTo>
                      <a:pt x="0" y="563"/>
                    </a:moveTo>
                    <a:lnTo>
                      <a:pt x="833" y="0"/>
                    </a:lnTo>
                    <a:lnTo>
                      <a:pt x="1165" y="650"/>
                    </a:lnTo>
                    <a:lnTo>
                      <a:pt x="331" y="1213"/>
                    </a:lnTo>
                    <a:lnTo>
                      <a:pt x="0" y="563"/>
                    </a:lnTo>
                    <a:close/>
                  </a:path>
                </a:pathLst>
              </a:custGeom>
              <a:solidFill>
                <a:srgbClr val="7F7F7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39454" name="Group 94"/>
              <p:cNvGrpSpPr>
                <a:grpSpLocks/>
              </p:cNvGrpSpPr>
              <p:nvPr/>
            </p:nvGrpSpPr>
            <p:grpSpPr bwMode="auto">
              <a:xfrm>
                <a:off x="2607" y="1206"/>
                <a:ext cx="202" cy="169"/>
                <a:chOff x="2607" y="1206"/>
                <a:chExt cx="202" cy="169"/>
              </a:xfrm>
            </p:grpSpPr>
            <p:grpSp>
              <p:nvGrpSpPr>
                <p:cNvPr id="1039455" name="Group 95"/>
                <p:cNvGrpSpPr>
                  <a:grpSpLocks/>
                </p:cNvGrpSpPr>
                <p:nvPr/>
              </p:nvGrpSpPr>
              <p:grpSpPr bwMode="auto">
                <a:xfrm>
                  <a:off x="2621" y="1206"/>
                  <a:ext cx="176" cy="169"/>
                  <a:chOff x="2621" y="1206"/>
                  <a:chExt cx="176" cy="169"/>
                </a:xfrm>
              </p:grpSpPr>
              <p:sp>
                <p:nvSpPr>
                  <p:cNvPr id="1039456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2731" y="1206"/>
                    <a:ext cx="66" cy="108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57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2703" y="1222"/>
                    <a:ext cx="65" cy="107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58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2675" y="1237"/>
                    <a:ext cx="66" cy="107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59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2647" y="1251"/>
                    <a:ext cx="67" cy="109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60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2621" y="1268"/>
                    <a:ext cx="65" cy="107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39461" name="Group 101"/>
                <p:cNvGrpSpPr>
                  <a:grpSpLocks/>
                </p:cNvGrpSpPr>
                <p:nvPr/>
              </p:nvGrpSpPr>
              <p:grpSpPr bwMode="auto">
                <a:xfrm>
                  <a:off x="2607" y="1213"/>
                  <a:ext cx="202" cy="155"/>
                  <a:chOff x="2607" y="1213"/>
                  <a:chExt cx="202" cy="155"/>
                </a:xfrm>
              </p:grpSpPr>
              <p:sp>
                <p:nvSpPr>
                  <p:cNvPr id="1039462" name="Line 1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07" y="1213"/>
                    <a:ext cx="164" cy="91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63" name="Line 1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20" y="1233"/>
                    <a:ext cx="163" cy="93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64" name="Line 1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33" y="1255"/>
                    <a:ext cx="164" cy="92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65" name="Line 1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5" y="1276"/>
                    <a:ext cx="164" cy="92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039466" name="Group 106"/>
            <p:cNvGrpSpPr>
              <a:grpSpLocks/>
            </p:cNvGrpSpPr>
            <p:nvPr/>
          </p:nvGrpSpPr>
          <p:grpSpPr bwMode="auto">
            <a:xfrm>
              <a:off x="2933" y="1010"/>
              <a:ext cx="233" cy="202"/>
              <a:chOff x="2933" y="1010"/>
              <a:chExt cx="233" cy="202"/>
            </a:xfrm>
          </p:grpSpPr>
          <p:sp>
            <p:nvSpPr>
              <p:cNvPr id="1039467" name="Freeform 107"/>
              <p:cNvSpPr>
                <a:spLocks/>
              </p:cNvSpPr>
              <p:nvPr/>
            </p:nvSpPr>
            <p:spPr bwMode="auto">
              <a:xfrm>
                <a:off x="2933" y="1010"/>
                <a:ext cx="233" cy="202"/>
              </a:xfrm>
              <a:custGeom>
                <a:avLst/>
                <a:gdLst>
                  <a:gd name="T0" fmla="*/ 0 w 1165"/>
                  <a:gd name="T1" fmla="*/ 562 h 1212"/>
                  <a:gd name="T2" fmla="*/ 834 w 1165"/>
                  <a:gd name="T3" fmla="*/ 0 h 1212"/>
                  <a:gd name="T4" fmla="*/ 1165 w 1165"/>
                  <a:gd name="T5" fmla="*/ 650 h 1212"/>
                  <a:gd name="T6" fmla="*/ 332 w 1165"/>
                  <a:gd name="T7" fmla="*/ 1212 h 1212"/>
                  <a:gd name="T8" fmla="*/ 0 w 1165"/>
                  <a:gd name="T9" fmla="*/ 562 h 1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5" h="1212">
                    <a:moveTo>
                      <a:pt x="0" y="562"/>
                    </a:moveTo>
                    <a:lnTo>
                      <a:pt x="834" y="0"/>
                    </a:lnTo>
                    <a:lnTo>
                      <a:pt x="1165" y="650"/>
                    </a:lnTo>
                    <a:lnTo>
                      <a:pt x="332" y="1212"/>
                    </a:lnTo>
                    <a:lnTo>
                      <a:pt x="0" y="562"/>
                    </a:lnTo>
                    <a:close/>
                  </a:path>
                </a:pathLst>
              </a:custGeom>
              <a:solidFill>
                <a:srgbClr val="7F7F7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39468" name="Group 108"/>
              <p:cNvGrpSpPr>
                <a:grpSpLocks/>
              </p:cNvGrpSpPr>
              <p:nvPr/>
            </p:nvGrpSpPr>
            <p:grpSpPr bwMode="auto">
              <a:xfrm>
                <a:off x="2948" y="1027"/>
                <a:ext cx="203" cy="169"/>
                <a:chOff x="2948" y="1027"/>
                <a:chExt cx="203" cy="169"/>
              </a:xfrm>
            </p:grpSpPr>
            <p:grpSp>
              <p:nvGrpSpPr>
                <p:cNvPr id="1039469" name="Group 109"/>
                <p:cNvGrpSpPr>
                  <a:grpSpLocks/>
                </p:cNvGrpSpPr>
                <p:nvPr/>
              </p:nvGrpSpPr>
              <p:grpSpPr bwMode="auto">
                <a:xfrm>
                  <a:off x="2962" y="1027"/>
                  <a:ext cx="176" cy="169"/>
                  <a:chOff x="2962" y="1027"/>
                  <a:chExt cx="176" cy="169"/>
                </a:xfrm>
              </p:grpSpPr>
              <p:sp>
                <p:nvSpPr>
                  <p:cNvPr id="1039470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3072" y="1027"/>
                    <a:ext cx="66" cy="108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71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3045" y="1043"/>
                    <a:ext cx="65" cy="106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72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3017" y="1058"/>
                    <a:ext cx="66" cy="107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73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2988" y="1072"/>
                    <a:ext cx="68" cy="109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74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2962" y="1088"/>
                    <a:ext cx="65" cy="108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39475" name="Group 115"/>
                <p:cNvGrpSpPr>
                  <a:grpSpLocks/>
                </p:cNvGrpSpPr>
                <p:nvPr/>
              </p:nvGrpSpPr>
              <p:grpSpPr bwMode="auto">
                <a:xfrm>
                  <a:off x="2948" y="1033"/>
                  <a:ext cx="203" cy="156"/>
                  <a:chOff x="2948" y="1033"/>
                  <a:chExt cx="203" cy="156"/>
                </a:xfrm>
              </p:grpSpPr>
              <p:sp>
                <p:nvSpPr>
                  <p:cNvPr id="1039476" name="Line 1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48" y="1033"/>
                    <a:ext cx="165" cy="92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77" name="Line 1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61" y="1054"/>
                    <a:ext cx="163" cy="92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78" name="Line 1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74" y="1075"/>
                    <a:ext cx="164" cy="93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9479" name="Line 1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87" y="1096"/>
                    <a:ext cx="164" cy="93"/>
                  </a:xfrm>
                  <a:prstGeom prst="line">
                    <a:avLst/>
                  </a:prstGeom>
                  <a:noFill/>
                  <a:ln w="31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039480" name="Freeform 120"/>
            <p:cNvSpPr>
              <a:spLocks/>
            </p:cNvSpPr>
            <p:nvPr/>
          </p:nvSpPr>
          <p:spPr bwMode="auto">
            <a:xfrm>
              <a:off x="2832" y="1164"/>
              <a:ext cx="54" cy="92"/>
            </a:xfrm>
            <a:custGeom>
              <a:avLst/>
              <a:gdLst>
                <a:gd name="T0" fmla="*/ 93 w 268"/>
                <a:gd name="T1" fmla="*/ 0 h 547"/>
                <a:gd name="T2" fmla="*/ 268 w 268"/>
                <a:gd name="T3" fmla="*/ 0 h 547"/>
                <a:gd name="T4" fmla="*/ 232 w 268"/>
                <a:gd name="T5" fmla="*/ 78 h 547"/>
                <a:gd name="T6" fmla="*/ 213 w 268"/>
                <a:gd name="T7" fmla="*/ 149 h 547"/>
                <a:gd name="T8" fmla="*/ 196 w 268"/>
                <a:gd name="T9" fmla="*/ 237 h 547"/>
                <a:gd name="T10" fmla="*/ 190 w 268"/>
                <a:gd name="T11" fmla="*/ 294 h 547"/>
                <a:gd name="T12" fmla="*/ 188 w 268"/>
                <a:gd name="T13" fmla="*/ 367 h 547"/>
                <a:gd name="T14" fmla="*/ 190 w 268"/>
                <a:gd name="T15" fmla="*/ 412 h 547"/>
                <a:gd name="T16" fmla="*/ 193 w 268"/>
                <a:gd name="T17" fmla="*/ 462 h 547"/>
                <a:gd name="T18" fmla="*/ 198 w 268"/>
                <a:gd name="T19" fmla="*/ 501 h 547"/>
                <a:gd name="T20" fmla="*/ 206 w 268"/>
                <a:gd name="T21" fmla="*/ 546 h 547"/>
                <a:gd name="T22" fmla="*/ 15 w 268"/>
                <a:gd name="T23" fmla="*/ 547 h 547"/>
                <a:gd name="T24" fmla="*/ 10 w 268"/>
                <a:gd name="T25" fmla="*/ 512 h 547"/>
                <a:gd name="T26" fmla="*/ 2 w 268"/>
                <a:gd name="T27" fmla="*/ 470 h 547"/>
                <a:gd name="T28" fmla="*/ 1 w 268"/>
                <a:gd name="T29" fmla="*/ 425 h 547"/>
                <a:gd name="T30" fmla="*/ 0 w 268"/>
                <a:gd name="T31" fmla="*/ 379 h 547"/>
                <a:gd name="T32" fmla="*/ 2 w 268"/>
                <a:gd name="T33" fmla="*/ 337 h 547"/>
                <a:gd name="T34" fmla="*/ 4 w 268"/>
                <a:gd name="T35" fmla="*/ 302 h 547"/>
                <a:gd name="T36" fmla="*/ 9 w 268"/>
                <a:gd name="T37" fmla="*/ 260 h 547"/>
                <a:gd name="T38" fmla="*/ 17 w 268"/>
                <a:gd name="T39" fmla="*/ 217 h 547"/>
                <a:gd name="T40" fmla="*/ 26 w 268"/>
                <a:gd name="T41" fmla="*/ 175 h 547"/>
                <a:gd name="T42" fmla="*/ 40 w 268"/>
                <a:gd name="T43" fmla="*/ 121 h 547"/>
                <a:gd name="T44" fmla="*/ 57 w 268"/>
                <a:gd name="T45" fmla="*/ 81 h 547"/>
                <a:gd name="T46" fmla="*/ 74 w 268"/>
                <a:gd name="T47" fmla="*/ 37 h 547"/>
                <a:gd name="T48" fmla="*/ 93 w 268"/>
                <a:gd name="T49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8" h="547">
                  <a:moveTo>
                    <a:pt x="93" y="0"/>
                  </a:moveTo>
                  <a:lnTo>
                    <a:pt x="268" y="0"/>
                  </a:lnTo>
                  <a:lnTo>
                    <a:pt x="232" y="78"/>
                  </a:lnTo>
                  <a:lnTo>
                    <a:pt x="213" y="149"/>
                  </a:lnTo>
                  <a:lnTo>
                    <a:pt x="196" y="237"/>
                  </a:lnTo>
                  <a:lnTo>
                    <a:pt x="190" y="294"/>
                  </a:lnTo>
                  <a:lnTo>
                    <a:pt x="188" y="367"/>
                  </a:lnTo>
                  <a:lnTo>
                    <a:pt x="190" y="412"/>
                  </a:lnTo>
                  <a:lnTo>
                    <a:pt x="193" y="462"/>
                  </a:lnTo>
                  <a:lnTo>
                    <a:pt x="198" y="501"/>
                  </a:lnTo>
                  <a:lnTo>
                    <a:pt x="206" y="546"/>
                  </a:lnTo>
                  <a:lnTo>
                    <a:pt x="15" y="547"/>
                  </a:lnTo>
                  <a:lnTo>
                    <a:pt x="10" y="512"/>
                  </a:lnTo>
                  <a:lnTo>
                    <a:pt x="2" y="470"/>
                  </a:lnTo>
                  <a:lnTo>
                    <a:pt x="1" y="425"/>
                  </a:lnTo>
                  <a:lnTo>
                    <a:pt x="0" y="379"/>
                  </a:lnTo>
                  <a:lnTo>
                    <a:pt x="2" y="337"/>
                  </a:lnTo>
                  <a:lnTo>
                    <a:pt x="4" y="302"/>
                  </a:lnTo>
                  <a:lnTo>
                    <a:pt x="9" y="260"/>
                  </a:lnTo>
                  <a:lnTo>
                    <a:pt x="17" y="217"/>
                  </a:lnTo>
                  <a:lnTo>
                    <a:pt x="26" y="175"/>
                  </a:lnTo>
                  <a:lnTo>
                    <a:pt x="40" y="121"/>
                  </a:lnTo>
                  <a:lnTo>
                    <a:pt x="57" y="81"/>
                  </a:lnTo>
                  <a:lnTo>
                    <a:pt x="74" y="37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5F5F5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9481" name="Freeform 121"/>
            <p:cNvSpPr>
              <a:spLocks/>
            </p:cNvSpPr>
            <p:nvPr/>
          </p:nvSpPr>
          <p:spPr bwMode="auto">
            <a:xfrm>
              <a:off x="2854" y="1131"/>
              <a:ext cx="90" cy="91"/>
            </a:xfrm>
            <a:custGeom>
              <a:avLst/>
              <a:gdLst>
                <a:gd name="T0" fmla="*/ 0 w 451"/>
                <a:gd name="T1" fmla="*/ 486 h 549"/>
                <a:gd name="T2" fmla="*/ 8 w 451"/>
                <a:gd name="T3" fmla="*/ 448 h 549"/>
                <a:gd name="T4" fmla="*/ 23 w 451"/>
                <a:gd name="T5" fmla="*/ 391 h 549"/>
                <a:gd name="T6" fmla="*/ 40 w 451"/>
                <a:gd name="T7" fmla="*/ 343 h 549"/>
                <a:gd name="T8" fmla="*/ 61 w 451"/>
                <a:gd name="T9" fmla="*/ 288 h 549"/>
                <a:gd name="T10" fmla="*/ 85 w 451"/>
                <a:gd name="T11" fmla="*/ 242 h 549"/>
                <a:gd name="T12" fmla="*/ 109 w 451"/>
                <a:gd name="T13" fmla="*/ 200 h 549"/>
                <a:gd name="T14" fmla="*/ 134 w 451"/>
                <a:gd name="T15" fmla="*/ 162 h 549"/>
                <a:gd name="T16" fmla="*/ 168 w 451"/>
                <a:gd name="T17" fmla="*/ 121 h 549"/>
                <a:gd name="T18" fmla="*/ 191 w 451"/>
                <a:gd name="T19" fmla="*/ 96 h 549"/>
                <a:gd name="T20" fmla="*/ 211 w 451"/>
                <a:gd name="T21" fmla="*/ 75 h 549"/>
                <a:gd name="T22" fmla="*/ 250 w 451"/>
                <a:gd name="T23" fmla="*/ 41 h 549"/>
                <a:gd name="T24" fmla="*/ 278 w 451"/>
                <a:gd name="T25" fmla="*/ 18 h 549"/>
                <a:gd name="T26" fmla="*/ 304 w 451"/>
                <a:gd name="T27" fmla="*/ 0 h 549"/>
                <a:gd name="T28" fmla="*/ 451 w 451"/>
                <a:gd name="T29" fmla="*/ 63 h 549"/>
                <a:gd name="T30" fmla="*/ 407 w 451"/>
                <a:gd name="T31" fmla="*/ 96 h 549"/>
                <a:gd name="T32" fmla="*/ 377 w 451"/>
                <a:gd name="T33" fmla="*/ 121 h 549"/>
                <a:gd name="T34" fmla="*/ 346 w 451"/>
                <a:gd name="T35" fmla="*/ 148 h 549"/>
                <a:gd name="T36" fmla="*/ 321 w 451"/>
                <a:gd name="T37" fmla="*/ 177 h 549"/>
                <a:gd name="T38" fmla="*/ 297 w 451"/>
                <a:gd name="T39" fmla="*/ 203 h 549"/>
                <a:gd name="T40" fmla="*/ 278 w 451"/>
                <a:gd name="T41" fmla="*/ 233 h 549"/>
                <a:gd name="T42" fmla="*/ 254 w 451"/>
                <a:gd name="T43" fmla="*/ 271 h 549"/>
                <a:gd name="T44" fmla="*/ 233 w 451"/>
                <a:gd name="T45" fmla="*/ 307 h 549"/>
                <a:gd name="T46" fmla="*/ 215 w 451"/>
                <a:gd name="T47" fmla="*/ 340 h 549"/>
                <a:gd name="T48" fmla="*/ 196 w 451"/>
                <a:gd name="T49" fmla="*/ 386 h 549"/>
                <a:gd name="T50" fmla="*/ 178 w 451"/>
                <a:gd name="T51" fmla="*/ 432 h 549"/>
                <a:gd name="T52" fmla="*/ 166 w 451"/>
                <a:gd name="T53" fmla="*/ 466 h 549"/>
                <a:gd name="T54" fmla="*/ 154 w 451"/>
                <a:gd name="T55" fmla="*/ 509 h 549"/>
                <a:gd name="T56" fmla="*/ 148 w 451"/>
                <a:gd name="T57" fmla="*/ 549 h 549"/>
                <a:gd name="T58" fmla="*/ 0 w 451"/>
                <a:gd name="T59" fmla="*/ 48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1" h="549">
                  <a:moveTo>
                    <a:pt x="0" y="486"/>
                  </a:moveTo>
                  <a:lnTo>
                    <a:pt x="8" y="448"/>
                  </a:lnTo>
                  <a:lnTo>
                    <a:pt x="23" y="391"/>
                  </a:lnTo>
                  <a:lnTo>
                    <a:pt x="40" y="343"/>
                  </a:lnTo>
                  <a:lnTo>
                    <a:pt x="61" y="288"/>
                  </a:lnTo>
                  <a:lnTo>
                    <a:pt x="85" y="242"/>
                  </a:lnTo>
                  <a:lnTo>
                    <a:pt x="109" y="200"/>
                  </a:lnTo>
                  <a:lnTo>
                    <a:pt x="134" y="162"/>
                  </a:lnTo>
                  <a:lnTo>
                    <a:pt x="168" y="121"/>
                  </a:lnTo>
                  <a:lnTo>
                    <a:pt x="191" y="96"/>
                  </a:lnTo>
                  <a:lnTo>
                    <a:pt x="211" y="75"/>
                  </a:lnTo>
                  <a:lnTo>
                    <a:pt x="250" y="41"/>
                  </a:lnTo>
                  <a:lnTo>
                    <a:pt x="278" y="18"/>
                  </a:lnTo>
                  <a:lnTo>
                    <a:pt x="304" y="0"/>
                  </a:lnTo>
                  <a:lnTo>
                    <a:pt x="451" y="63"/>
                  </a:lnTo>
                  <a:lnTo>
                    <a:pt x="407" y="96"/>
                  </a:lnTo>
                  <a:lnTo>
                    <a:pt x="377" y="121"/>
                  </a:lnTo>
                  <a:lnTo>
                    <a:pt x="346" y="148"/>
                  </a:lnTo>
                  <a:lnTo>
                    <a:pt x="321" y="177"/>
                  </a:lnTo>
                  <a:lnTo>
                    <a:pt x="297" y="203"/>
                  </a:lnTo>
                  <a:lnTo>
                    <a:pt x="278" y="233"/>
                  </a:lnTo>
                  <a:lnTo>
                    <a:pt x="254" y="271"/>
                  </a:lnTo>
                  <a:lnTo>
                    <a:pt x="233" y="307"/>
                  </a:lnTo>
                  <a:lnTo>
                    <a:pt x="215" y="340"/>
                  </a:lnTo>
                  <a:lnTo>
                    <a:pt x="196" y="386"/>
                  </a:lnTo>
                  <a:lnTo>
                    <a:pt x="178" y="432"/>
                  </a:lnTo>
                  <a:lnTo>
                    <a:pt x="166" y="466"/>
                  </a:lnTo>
                  <a:lnTo>
                    <a:pt x="154" y="509"/>
                  </a:lnTo>
                  <a:lnTo>
                    <a:pt x="148" y="549"/>
                  </a:lnTo>
                  <a:lnTo>
                    <a:pt x="0" y="486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039482" name="Object 122"/>
          <p:cNvGraphicFramePr>
            <a:graphicFrameLocks noChangeAspect="1"/>
          </p:cNvGraphicFramePr>
          <p:nvPr/>
        </p:nvGraphicFramePr>
        <p:xfrm>
          <a:off x="4411663" y="2571750"/>
          <a:ext cx="833437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3" name="Clip" r:id="rId11" imgW="840240" imgH="859320" progId="MS_ClipArt_Gallery.2">
                  <p:embed/>
                </p:oleObj>
              </mc:Choice>
              <mc:Fallback>
                <p:oleObj name="Clip" r:id="rId11" imgW="840240" imgH="85932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1663" y="2571750"/>
                        <a:ext cx="833437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9483" name="Object 123"/>
          <p:cNvGraphicFramePr>
            <a:graphicFrameLocks noChangeAspect="1"/>
          </p:cNvGraphicFramePr>
          <p:nvPr/>
        </p:nvGraphicFramePr>
        <p:xfrm>
          <a:off x="2655888" y="2270125"/>
          <a:ext cx="6508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" name="Clip" r:id="rId13" imgW="2171520" imgH="3085560" progId="MS_ClipArt_Gallery.2">
                  <p:embed/>
                </p:oleObj>
              </mc:Choice>
              <mc:Fallback>
                <p:oleObj name="Clip" r:id="rId13" imgW="2171520" imgH="30855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2270125"/>
                        <a:ext cx="6508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484" name="Line 124"/>
          <p:cNvSpPr>
            <a:spLocks noChangeShapeType="1"/>
          </p:cNvSpPr>
          <p:nvPr/>
        </p:nvSpPr>
        <p:spPr bwMode="auto">
          <a:xfrm flipH="1" flipV="1">
            <a:off x="4376738" y="1943100"/>
            <a:ext cx="381000" cy="7842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9485" name="Line 125"/>
          <p:cNvSpPr>
            <a:spLocks noChangeShapeType="1"/>
          </p:cNvSpPr>
          <p:nvPr/>
        </p:nvSpPr>
        <p:spPr bwMode="auto">
          <a:xfrm flipV="1">
            <a:off x="3233738" y="1943100"/>
            <a:ext cx="1066800" cy="4984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9486" name="Line 126"/>
          <p:cNvSpPr>
            <a:spLocks noChangeShapeType="1"/>
          </p:cNvSpPr>
          <p:nvPr/>
        </p:nvSpPr>
        <p:spPr bwMode="auto">
          <a:xfrm flipV="1">
            <a:off x="1600200" y="1943100"/>
            <a:ext cx="2624138" cy="6413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39487" name="AutoShape 127"/>
          <p:cNvCxnSpPr>
            <a:cxnSpLocks noChangeShapeType="1"/>
            <a:stCxn id="1039375" idx="4"/>
          </p:cNvCxnSpPr>
          <p:nvPr/>
        </p:nvCxnSpPr>
        <p:spPr bwMode="auto">
          <a:xfrm>
            <a:off x="4699000" y="4065588"/>
            <a:ext cx="2546350" cy="890587"/>
          </a:xfrm>
          <a:prstGeom prst="curvedConnector3">
            <a:avLst>
              <a:gd name="adj1" fmla="val 51495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488" name="Text Box 128"/>
          <p:cNvSpPr txBox="1">
            <a:spLocks noChangeArrowheads="1"/>
          </p:cNvSpPr>
          <p:nvPr/>
        </p:nvSpPr>
        <p:spPr bwMode="auto">
          <a:xfrm>
            <a:off x="6781800" y="5943600"/>
            <a:ext cx="2000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/>
          <a:p>
            <a:pPr eaLnBrk="0" hangingPunct="0"/>
            <a:r>
              <a:rPr lang="en-US" sz="1600" b="1">
                <a:solidFill>
                  <a:schemeClr val="tx2"/>
                </a:solidFill>
              </a:rPr>
              <a:t>Integrated </a:t>
            </a:r>
          </a:p>
          <a:p>
            <a:pPr eaLnBrk="0" hangingPunct="0"/>
            <a:r>
              <a:rPr lang="en-US" sz="1600" b="1">
                <a:solidFill>
                  <a:schemeClr val="tx2"/>
                </a:solidFill>
              </a:rPr>
              <a:t>Information Systems</a:t>
            </a:r>
          </a:p>
        </p:txBody>
      </p:sp>
      <p:sp>
        <p:nvSpPr>
          <p:cNvPr id="1039489" name="Line 129"/>
          <p:cNvSpPr>
            <a:spLocks noChangeShapeType="1"/>
          </p:cNvSpPr>
          <p:nvPr/>
        </p:nvSpPr>
        <p:spPr bwMode="auto">
          <a:xfrm>
            <a:off x="7543800" y="4953000"/>
            <a:ext cx="30480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9490" name="Group 130"/>
          <p:cNvGrpSpPr>
            <a:grpSpLocks/>
          </p:cNvGrpSpPr>
          <p:nvPr/>
        </p:nvGrpSpPr>
        <p:grpSpPr bwMode="auto">
          <a:xfrm>
            <a:off x="6858000" y="3657600"/>
            <a:ext cx="1044575" cy="906463"/>
            <a:chOff x="3792" y="2736"/>
            <a:chExt cx="1587" cy="1028"/>
          </a:xfrm>
        </p:grpSpPr>
        <p:grpSp>
          <p:nvGrpSpPr>
            <p:cNvPr id="1039491" name="Group 131"/>
            <p:cNvGrpSpPr>
              <a:grpSpLocks/>
            </p:cNvGrpSpPr>
            <p:nvPr/>
          </p:nvGrpSpPr>
          <p:grpSpPr bwMode="auto">
            <a:xfrm>
              <a:off x="3792" y="2736"/>
              <a:ext cx="531" cy="1028"/>
              <a:chOff x="2457" y="1523"/>
              <a:chExt cx="531" cy="1028"/>
            </a:xfrm>
          </p:grpSpPr>
          <p:sp>
            <p:nvSpPr>
              <p:cNvPr id="1039492" name="Freeform 132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93" name="Freeform 133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94" name="Freeform 134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95" name="Freeform 135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96" name="Freeform 136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97" name="Freeform 137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98" name="Freeform 138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499" name="Freeform 139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0" name="Freeform 140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1" name="Freeform 141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2" name="Rectangle 142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3" name="Rectangle 143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4" name="Rectangle 144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5" name="Rectangle 145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6" name="Rectangle 146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7" name="Rectangle 147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8" name="Rectangle 148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09" name="Rectangle 149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0" name="Rectangle 150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1" name="Rectangle 151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2" name="Rectangle 152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3" name="Rectangle 153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4" name="Rectangle 154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5" name="Rectangle 155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6" name="Rectangle 156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7" name="Rectangle 157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8" name="Rectangle 158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19" name="Rectangle 159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0" name="Rectangle 160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1" name="Rectangle 161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2" name="Rectangle 162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3" name="Rectangle 163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4" name="Rectangle 164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5" name="Rectangle 165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6" name="Rectangle 166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7" name="Rectangle 167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8" name="Rectangle 168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29" name="Rectangle 169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0" name="Rectangle 170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1" name="Rectangle 171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2" name="Rectangle 172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3" name="Rectangle 173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4" name="Line 174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5" name="Freeform 175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6" name="Freeform 176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7" name="Freeform 177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8" name="Freeform 178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39" name="Freeform 179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40" name="Rectangle 180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41" name="Rectangle 181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42" name="Rectangle 182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43" name="Rectangle 183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44" name="Rectangle 184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45" name="Rectangle 185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9546" name="Group 186"/>
            <p:cNvGrpSpPr>
              <a:grpSpLocks/>
            </p:cNvGrpSpPr>
            <p:nvPr/>
          </p:nvGrpSpPr>
          <p:grpSpPr bwMode="auto">
            <a:xfrm>
              <a:off x="4848" y="2736"/>
              <a:ext cx="531" cy="1028"/>
              <a:chOff x="2457" y="1523"/>
              <a:chExt cx="531" cy="1028"/>
            </a:xfrm>
          </p:grpSpPr>
          <p:sp>
            <p:nvSpPr>
              <p:cNvPr id="1039547" name="Freeform 187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48" name="Freeform 188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49" name="Freeform 189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0" name="Freeform 190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1" name="Freeform 191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2" name="Freeform 192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3" name="Freeform 193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4" name="Freeform 194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5" name="Freeform 195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6" name="Freeform 196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7" name="Rectangle 197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8" name="Rectangle 198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59" name="Rectangle 199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0" name="Rectangle 200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1" name="Rectangle 201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2" name="Rectangle 202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3" name="Rectangle 203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4" name="Rectangle 204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5" name="Rectangle 205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6" name="Rectangle 206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7" name="Rectangle 207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8" name="Rectangle 208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69" name="Rectangle 209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0" name="Rectangle 210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1" name="Rectangle 211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2" name="Rectangle 212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3" name="Rectangle 213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4" name="Rectangle 214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5" name="Rectangle 215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6" name="Rectangle 216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7" name="Rectangle 217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8" name="Rectangle 218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79" name="Rectangle 219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0" name="Rectangle 220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1" name="Rectangle 221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2" name="Rectangle 222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3" name="Rectangle 223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4" name="Rectangle 224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5" name="Rectangle 225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6" name="Rectangle 226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7" name="Rectangle 227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8" name="Rectangle 228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89" name="Line 229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0" name="Freeform 230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1" name="Freeform 231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2" name="Freeform 232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3" name="Freeform 233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4" name="Freeform 234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5" name="Rectangle 235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6" name="Rectangle 236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7" name="Rectangle 237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8" name="Rectangle 238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599" name="Rectangle 239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00" name="Rectangle 240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9601" name="Group 241"/>
            <p:cNvGrpSpPr>
              <a:grpSpLocks/>
            </p:cNvGrpSpPr>
            <p:nvPr/>
          </p:nvGrpSpPr>
          <p:grpSpPr bwMode="auto">
            <a:xfrm>
              <a:off x="4320" y="2736"/>
              <a:ext cx="531" cy="1028"/>
              <a:chOff x="2457" y="1523"/>
              <a:chExt cx="531" cy="1028"/>
            </a:xfrm>
          </p:grpSpPr>
          <p:sp>
            <p:nvSpPr>
              <p:cNvPr id="1039602" name="Freeform 242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03" name="Freeform 243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04" name="Freeform 244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05" name="Freeform 245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06" name="Freeform 246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07" name="Freeform 247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08" name="Freeform 248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09" name="Freeform 249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0" name="Freeform 250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1" name="Freeform 251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2" name="Rectangle 252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3" name="Rectangle 253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4" name="Rectangle 254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5" name="Rectangle 255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6" name="Rectangle 256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7" name="Rectangle 257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8" name="Rectangle 258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19" name="Rectangle 259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0" name="Rectangle 260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1" name="Rectangle 261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2" name="Rectangle 262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3" name="Rectangle 263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4" name="Rectangle 264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5" name="Rectangle 265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6" name="Rectangle 266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7" name="Rectangle 267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8" name="Rectangle 268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29" name="Rectangle 269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0" name="Rectangle 270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1" name="Rectangle 271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2" name="Rectangle 272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3" name="Rectangle 273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4" name="Rectangle 274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5" name="Rectangle 275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6" name="Rectangle 276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7" name="Rectangle 277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8" name="Rectangle 278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39" name="Rectangle 279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0" name="Rectangle 280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1" name="Rectangle 281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2" name="Rectangle 282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3" name="Rectangle 283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4" name="Line 284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5" name="Freeform 285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6" name="Freeform 286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7" name="Freeform 287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8" name="Freeform 288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49" name="Freeform 289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50" name="Rectangle 290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51" name="Rectangle 291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52" name="Rectangle 292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53" name="Rectangle 293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54" name="Rectangle 294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55" name="Rectangle 295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chemeClr val="folHlink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9656" name="Group 296"/>
          <p:cNvGrpSpPr>
            <a:grpSpLocks/>
          </p:cNvGrpSpPr>
          <p:nvPr/>
        </p:nvGrpSpPr>
        <p:grpSpPr bwMode="auto">
          <a:xfrm>
            <a:off x="7696200" y="4648200"/>
            <a:ext cx="928688" cy="784225"/>
            <a:chOff x="3792" y="2736"/>
            <a:chExt cx="1587" cy="1028"/>
          </a:xfrm>
        </p:grpSpPr>
        <p:grpSp>
          <p:nvGrpSpPr>
            <p:cNvPr id="1039657" name="Group 297"/>
            <p:cNvGrpSpPr>
              <a:grpSpLocks/>
            </p:cNvGrpSpPr>
            <p:nvPr/>
          </p:nvGrpSpPr>
          <p:grpSpPr bwMode="auto">
            <a:xfrm>
              <a:off x="3792" y="2736"/>
              <a:ext cx="531" cy="1028"/>
              <a:chOff x="2457" y="1523"/>
              <a:chExt cx="531" cy="1028"/>
            </a:xfrm>
          </p:grpSpPr>
          <p:sp>
            <p:nvSpPr>
              <p:cNvPr id="1039658" name="Freeform 298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rgbClr val="FAF8EF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59" name="Freeform 299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rgbClr val="F2EE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0" name="Freeform 300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rgbClr val="E6E2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1" name="Freeform 301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2" name="Freeform 302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rgbClr val="F2EEEA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3" name="Freeform 303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4" name="Freeform 304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5" name="Freeform 305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rgbClr val="C3C6C5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6" name="Freeform 306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7" name="Freeform 307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rgbClr val="CED2D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8" name="Rectangle 308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69" name="Rectangle 309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0" name="Rectangle 310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1" name="Rectangle 311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2" name="Rectangle 312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3" name="Rectangle 313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4" name="Rectangle 314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5" name="Rectangle 315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6" name="Rectangle 316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7" name="Rectangle 317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8" name="Rectangle 318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79" name="Rectangle 319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0" name="Rectangle 320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1" name="Rectangle 321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2" name="Rectangle 322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3" name="Rectangle 323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4" name="Rectangle 324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5" name="Rectangle 325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6" name="Rectangle 326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7" name="Rectangle 327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8" name="Rectangle 328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89" name="Rectangle 329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0" name="Rectangle 330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1" name="Rectangle 331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2" name="Rectangle 332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3" name="Rectangle 333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4" name="Rectangle 334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5" name="Rectangle 335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6" name="Rectangle 336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7" name="Rectangle 337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8" name="Rectangle 338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699" name="Rectangle 339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0" name="Line 340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1" name="Freeform 341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2" name="Freeform 342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3" name="Freeform 343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4" name="Freeform 344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5" name="Freeform 345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6" name="Rectangle 346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rgbClr val="D4D3D1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7" name="Rectangle 347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8" name="Rectangle 348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rgbClr val="C8C6C5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09" name="Rectangle 349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10" name="Rectangle 350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11" name="Rectangle 351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9712" name="Group 352"/>
            <p:cNvGrpSpPr>
              <a:grpSpLocks/>
            </p:cNvGrpSpPr>
            <p:nvPr/>
          </p:nvGrpSpPr>
          <p:grpSpPr bwMode="auto">
            <a:xfrm>
              <a:off x="4848" y="2736"/>
              <a:ext cx="531" cy="1028"/>
              <a:chOff x="2457" y="1523"/>
              <a:chExt cx="531" cy="1028"/>
            </a:xfrm>
          </p:grpSpPr>
          <p:sp>
            <p:nvSpPr>
              <p:cNvPr id="1039713" name="Freeform 353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rgbClr val="FAF8EF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14" name="Freeform 354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rgbClr val="F2EE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15" name="Freeform 355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rgbClr val="E6E2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16" name="Freeform 356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17" name="Freeform 357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rgbClr val="F2EEEA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18" name="Freeform 358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19" name="Freeform 359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0" name="Freeform 360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rgbClr val="C3C6C5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1" name="Freeform 361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2" name="Freeform 362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rgbClr val="CED2D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3" name="Rectangle 363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4" name="Rectangle 364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5" name="Rectangle 365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6" name="Rectangle 366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7" name="Rectangle 367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8" name="Rectangle 368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29" name="Rectangle 369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0" name="Rectangle 370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1" name="Rectangle 371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2" name="Rectangle 372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3" name="Rectangle 373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4" name="Rectangle 374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5" name="Rectangle 375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6" name="Rectangle 376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7" name="Rectangle 377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8" name="Rectangle 378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39" name="Rectangle 379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0" name="Rectangle 380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1" name="Rectangle 381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2" name="Rectangle 382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3" name="Rectangle 383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4" name="Rectangle 384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5" name="Rectangle 385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6" name="Rectangle 386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7" name="Rectangle 387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8" name="Rectangle 388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49" name="Rectangle 389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0" name="Rectangle 390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1" name="Rectangle 391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2" name="Rectangle 392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3" name="Rectangle 393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4" name="Rectangle 394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5" name="Line 395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6" name="Freeform 396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7" name="Freeform 397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8" name="Freeform 398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59" name="Freeform 399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60" name="Freeform 400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61" name="Rectangle 401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rgbClr val="D4D3D1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62" name="Rectangle 402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63" name="Rectangle 403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rgbClr val="C8C6C5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64" name="Rectangle 404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65" name="Rectangle 405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66" name="Rectangle 406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9767" name="Group 407"/>
            <p:cNvGrpSpPr>
              <a:grpSpLocks/>
            </p:cNvGrpSpPr>
            <p:nvPr/>
          </p:nvGrpSpPr>
          <p:grpSpPr bwMode="auto">
            <a:xfrm>
              <a:off x="4320" y="2736"/>
              <a:ext cx="531" cy="1028"/>
              <a:chOff x="2457" y="1523"/>
              <a:chExt cx="531" cy="1028"/>
            </a:xfrm>
          </p:grpSpPr>
          <p:sp>
            <p:nvSpPr>
              <p:cNvPr id="1039768" name="Freeform 408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rgbClr val="FAF8EF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69" name="Freeform 409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rgbClr val="F2EE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0" name="Freeform 410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rgbClr val="E6E2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1" name="Freeform 411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2" name="Freeform 412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rgbClr val="F2EEEA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3" name="Freeform 413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4" name="Freeform 414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5" name="Freeform 415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rgbClr val="C3C6C5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6" name="Freeform 416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7" name="Freeform 417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rgbClr val="CED2D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8" name="Rectangle 418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79" name="Rectangle 419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0" name="Rectangle 420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1" name="Rectangle 421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2" name="Rectangle 422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3" name="Rectangle 423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4" name="Rectangle 424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5" name="Rectangle 425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6" name="Rectangle 426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7" name="Rectangle 427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8" name="Rectangle 428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89" name="Rectangle 429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0" name="Rectangle 430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1" name="Rectangle 431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2" name="Rectangle 432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3" name="Rectangle 433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4" name="Rectangle 434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5" name="Rectangle 435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6" name="Rectangle 436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7" name="Rectangle 437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8" name="Rectangle 438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799" name="Rectangle 439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0" name="Rectangle 440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1" name="Rectangle 441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2" name="Rectangle 442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3" name="Rectangle 443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4" name="Rectangle 444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5" name="Rectangle 445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6" name="Rectangle 446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7" name="Rectangle 447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8" name="Rectangle 448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09" name="Rectangle 449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0" name="Line 450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1" name="Freeform 451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2" name="Freeform 452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3" name="Freeform 453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4" name="Freeform 454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5" name="Freeform 455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6" name="Rectangle 456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rgbClr val="D4D3D1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7" name="Rectangle 457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8" name="Rectangle 458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rgbClr val="C8C6C5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19" name="Rectangle 459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20" name="Rectangle 460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21" name="Rectangle 461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39822" name="Group 462"/>
          <p:cNvGrpSpPr>
            <a:grpSpLocks/>
          </p:cNvGrpSpPr>
          <p:nvPr/>
        </p:nvGrpSpPr>
        <p:grpSpPr bwMode="auto">
          <a:xfrm>
            <a:off x="7010400" y="4191000"/>
            <a:ext cx="928688" cy="784225"/>
            <a:chOff x="3792" y="2736"/>
            <a:chExt cx="1587" cy="1028"/>
          </a:xfrm>
        </p:grpSpPr>
        <p:grpSp>
          <p:nvGrpSpPr>
            <p:cNvPr id="1039823" name="Group 463"/>
            <p:cNvGrpSpPr>
              <a:grpSpLocks/>
            </p:cNvGrpSpPr>
            <p:nvPr/>
          </p:nvGrpSpPr>
          <p:grpSpPr bwMode="auto">
            <a:xfrm>
              <a:off x="3792" y="2736"/>
              <a:ext cx="531" cy="1028"/>
              <a:chOff x="2457" y="1523"/>
              <a:chExt cx="531" cy="1028"/>
            </a:xfrm>
          </p:grpSpPr>
          <p:sp>
            <p:nvSpPr>
              <p:cNvPr id="1039824" name="Freeform 464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rgbClr val="FAF8EF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25" name="Freeform 465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rgbClr val="F2EE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26" name="Freeform 466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rgbClr val="E6E2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27" name="Freeform 467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28" name="Freeform 468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rgbClr val="F2EEEA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29" name="Freeform 469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0" name="Freeform 470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1" name="Freeform 471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rgbClr val="C3C6C5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2" name="Freeform 472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3" name="Freeform 473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rgbClr val="CED2D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4" name="Rectangle 474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5" name="Rectangle 475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6" name="Rectangle 476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7" name="Rectangle 477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8" name="Rectangle 478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39" name="Rectangle 479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0" name="Rectangle 480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1" name="Rectangle 481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2" name="Rectangle 482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3" name="Rectangle 483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4" name="Rectangle 484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5" name="Rectangle 485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6" name="Rectangle 486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7" name="Rectangle 487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8" name="Rectangle 488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49" name="Rectangle 489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0" name="Rectangle 490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1" name="Rectangle 491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2" name="Rectangle 492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3" name="Rectangle 493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4" name="Rectangle 494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5" name="Rectangle 495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6" name="Rectangle 496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7" name="Rectangle 497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8" name="Rectangle 498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59" name="Rectangle 499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0" name="Rectangle 500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1" name="Rectangle 501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2" name="Rectangle 502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3" name="Rectangle 503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4" name="Rectangle 504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5" name="Rectangle 505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6" name="Line 506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7" name="Freeform 507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8" name="Freeform 508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69" name="Freeform 509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70" name="Freeform 510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71" name="Freeform 511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72" name="Rectangle 512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rgbClr val="D4D3D1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73" name="Rectangle 513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74" name="Rectangle 514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rgbClr val="C8C6C5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75" name="Rectangle 515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76" name="Rectangle 516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77" name="Rectangle 517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9878" name="Group 518"/>
            <p:cNvGrpSpPr>
              <a:grpSpLocks/>
            </p:cNvGrpSpPr>
            <p:nvPr/>
          </p:nvGrpSpPr>
          <p:grpSpPr bwMode="auto">
            <a:xfrm>
              <a:off x="4848" y="2736"/>
              <a:ext cx="531" cy="1028"/>
              <a:chOff x="2457" y="1523"/>
              <a:chExt cx="531" cy="1028"/>
            </a:xfrm>
          </p:grpSpPr>
          <p:sp>
            <p:nvSpPr>
              <p:cNvPr id="1039879" name="Freeform 519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rgbClr val="FAF8EF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0" name="Freeform 520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rgbClr val="F2EE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1" name="Freeform 521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rgbClr val="E6E2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2" name="Freeform 522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3" name="Freeform 523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rgbClr val="F2EEEA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4" name="Freeform 524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5" name="Freeform 525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6" name="Freeform 526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rgbClr val="C3C6C5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7" name="Freeform 527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8" name="Freeform 528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rgbClr val="CED2D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89" name="Rectangle 529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0" name="Rectangle 530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1" name="Rectangle 531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2" name="Rectangle 532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3" name="Rectangle 533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4" name="Rectangle 534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5" name="Rectangle 535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6" name="Rectangle 536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7" name="Rectangle 537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8" name="Rectangle 538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899" name="Rectangle 539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0" name="Rectangle 540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1" name="Rectangle 541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2" name="Rectangle 542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3" name="Rectangle 543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4" name="Rectangle 544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5" name="Rectangle 545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6" name="Rectangle 546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7" name="Rectangle 547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8" name="Rectangle 548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09" name="Rectangle 549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0" name="Rectangle 550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1" name="Rectangle 551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2" name="Rectangle 552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3" name="Rectangle 553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4" name="Rectangle 554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5" name="Rectangle 555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6" name="Rectangle 556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7" name="Rectangle 557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8" name="Rectangle 558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19" name="Rectangle 559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0" name="Rectangle 560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1" name="Line 561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2" name="Freeform 562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3" name="Freeform 563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4" name="Freeform 564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5" name="Freeform 565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6" name="Freeform 566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7" name="Rectangle 567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rgbClr val="D4D3D1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8" name="Rectangle 568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29" name="Rectangle 569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rgbClr val="C8C6C5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30" name="Rectangle 570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31" name="Rectangle 571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32" name="Rectangle 572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39933" name="Group 573"/>
            <p:cNvGrpSpPr>
              <a:grpSpLocks/>
            </p:cNvGrpSpPr>
            <p:nvPr/>
          </p:nvGrpSpPr>
          <p:grpSpPr bwMode="auto">
            <a:xfrm>
              <a:off x="4320" y="2736"/>
              <a:ext cx="531" cy="1028"/>
              <a:chOff x="2457" y="1523"/>
              <a:chExt cx="531" cy="1028"/>
            </a:xfrm>
          </p:grpSpPr>
          <p:sp>
            <p:nvSpPr>
              <p:cNvPr id="1039934" name="Freeform 574"/>
              <p:cNvSpPr>
                <a:spLocks/>
              </p:cNvSpPr>
              <p:nvPr/>
            </p:nvSpPr>
            <p:spPr bwMode="auto">
              <a:xfrm>
                <a:off x="2457" y="1523"/>
                <a:ext cx="531" cy="1028"/>
              </a:xfrm>
              <a:custGeom>
                <a:avLst/>
                <a:gdLst>
                  <a:gd name="T0" fmla="*/ 5250 w 5308"/>
                  <a:gd name="T1" fmla="*/ 10282 h 10283"/>
                  <a:gd name="T2" fmla="*/ 5262 w 5308"/>
                  <a:gd name="T3" fmla="*/ 10280 h 10283"/>
                  <a:gd name="T4" fmla="*/ 5274 w 5308"/>
                  <a:gd name="T5" fmla="*/ 10275 h 10283"/>
                  <a:gd name="T6" fmla="*/ 5284 w 5308"/>
                  <a:gd name="T7" fmla="*/ 10268 h 10283"/>
                  <a:gd name="T8" fmla="*/ 5292 w 5308"/>
                  <a:gd name="T9" fmla="*/ 10259 h 10283"/>
                  <a:gd name="T10" fmla="*/ 5299 w 5308"/>
                  <a:gd name="T11" fmla="*/ 10249 h 10283"/>
                  <a:gd name="T12" fmla="*/ 5305 w 5308"/>
                  <a:gd name="T13" fmla="*/ 10237 h 10283"/>
                  <a:gd name="T14" fmla="*/ 5307 w 5308"/>
                  <a:gd name="T15" fmla="*/ 10224 h 10283"/>
                  <a:gd name="T16" fmla="*/ 5308 w 5308"/>
                  <a:gd name="T17" fmla="*/ 63 h 10283"/>
                  <a:gd name="T18" fmla="*/ 5306 w 5308"/>
                  <a:gd name="T19" fmla="*/ 50 h 10283"/>
                  <a:gd name="T20" fmla="*/ 5303 w 5308"/>
                  <a:gd name="T21" fmla="*/ 38 h 10283"/>
                  <a:gd name="T22" fmla="*/ 5296 w 5308"/>
                  <a:gd name="T23" fmla="*/ 27 h 10283"/>
                  <a:gd name="T24" fmla="*/ 5288 w 5308"/>
                  <a:gd name="T25" fmla="*/ 18 h 10283"/>
                  <a:gd name="T26" fmla="*/ 5279 w 5308"/>
                  <a:gd name="T27" fmla="*/ 10 h 10283"/>
                  <a:gd name="T28" fmla="*/ 5269 w 5308"/>
                  <a:gd name="T29" fmla="*/ 4 h 10283"/>
                  <a:gd name="T30" fmla="*/ 5256 w 5308"/>
                  <a:gd name="T31" fmla="*/ 1 h 10283"/>
                  <a:gd name="T32" fmla="*/ 5244 w 5308"/>
                  <a:gd name="T33" fmla="*/ 0 h 10283"/>
                  <a:gd name="T34" fmla="*/ 58 w 5308"/>
                  <a:gd name="T35" fmla="*/ 0 h 10283"/>
                  <a:gd name="T36" fmla="*/ 45 w 5308"/>
                  <a:gd name="T37" fmla="*/ 2 h 10283"/>
                  <a:gd name="T38" fmla="*/ 34 w 5308"/>
                  <a:gd name="T39" fmla="*/ 7 h 10283"/>
                  <a:gd name="T40" fmla="*/ 24 w 5308"/>
                  <a:gd name="T41" fmla="*/ 14 h 10283"/>
                  <a:gd name="T42" fmla="*/ 14 w 5308"/>
                  <a:gd name="T43" fmla="*/ 22 h 10283"/>
                  <a:gd name="T44" fmla="*/ 7 w 5308"/>
                  <a:gd name="T45" fmla="*/ 33 h 10283"/>
                  <a:gd name="T46" fmla="*/ 2 w 5308"/>
                  <a:gd name="T47" fmla="*/ 44 h 10283"/>
                  <a:gd name="T48" fmla="*/ 0 w 5308"/>
                  <a:gd name="T49" fmla="*/ 56 h 10283"/>
                  <a:gd name="T50" fmla="*/ 0 w 5308"/>
                  <a:gd name="T51" fmla="*/ 10218 h 10283"/>
                  <a:gd name="T52" fmla="*/ 1 w 5308"/>
                  <a:gd name="T53" fmla="*/ 10231 h 10283"/>
                  <a:gd name="T54" fmla="*/ 5 w 5308"/>
                  <a:gd name="T55" fmla="*/ 10243 h 10283"/>
                  <a:gd name="T56" fmla="*/ 10 w 5308"/>
                  <a:gd name="T57" fmla="*/ 10254 h 10283"/>
                  <a:gd name="T58" fmla="*/ 18 w 5308"/>
                  <a:gd name="T59" fmla="*/ 10263 h 10283"/>
                  <a:gd name="T60" fmla="*/ 29 w 5308"/>
                  <a:gd name="T61" fmla="*/ 10272 h 10283"/>
                  <a:gd name="T62" fmla="*/ 39 w 5308"/>
                  <a:gd name="T63" fmla="*/ 10278 h 10283"/>
                  <a:gd name="T64" fmla="*/ 51 w 5308"/>
                  <a:gd name="T65" fmla="*/ 10281 h 10283"/>
                  <a:gd name="T66" fmla="*/ 65 w 5308"/>
                  <a:gd name="T67" fmla="*/ 10283 h 10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308" h="10283">
                    <a:moveTo>
                      <a:pt x="5244" y="10283"/>
                    </a:moveTo>
                    <a:lnTo>
                      <a:pt x="5250" y="10282"/>
                    </a:lnTo>
                    <a:lnTo>
                      <a:pt x="5256" y="10281"/>
                    </a:lnTo>
                    <a:lnTo>
                      <a:pt x="5262" y="10280"/>
                    </a:lnTo>
                    <a:lnTo>
                      <a:pt x="5269" y="10278"/>
                    </a:lnTo>
                    <a:lnTo>
                      <a:pt x="5274" y="10275"/>
                    </a:lnTo>
                    <a:lnTo>
                      <a:pt x="5279" y="10272"/>
                    </a:lnTo>
                    <a:lnTo>
                      <a:pt x="5284" y="10268"/>
                    </a:lnTo>
                    <a:lnTo>
                      <a:pt x="5288" y="10263"/>
                    </a:lnTo>
                    <a:lnTo>
                      <a:pt x="5292" y="10259"/>
                    </a:lnTo>
                    <a:lnTo>
                      <a:pt x="5296" y="10254"/>
                    </a:lnTo>
                    <a:lnTo>
                      <a:pt x="5299" y="10249"/>
                    </a:lnTo>
                    <a:lnTo>
                      <a:pt x="5303" y="10243"/>
                    </a:lnTo>
                    <a:lnTo>
                      <a:pt x="5305" y="10237"/>
                    </a:lnTo>
                    <a:lnTo>
                      <a:pt x="5306" y="10231"/>
                    </a:lnTo>
                    <a:lnTo>
                      <a:pt x="5307" y="10224"/>
                    </a:lnTo>
                    <a:lnTo>
                      <a:pt x="5308" y="10218"/>
                    </a:lnTo>
                    <a:lnTo>
                      <a:pt x="5308" y="63"/>
                    </a:lnTo>
                    <a:lnTo>
                      <a:pt x="5307" y="56"/>
                    </a:lnTo>
                    <a:lnTo>
                      <a:pt x="5306" y="50"/>
                    </a:lnTo>
                    <a:lnTo>
                      <a:pt x="5305" y="44"/>
                    </a:lnTo>
                    <a:lnTo>
                      <a:pt x="5303" y="38"/>
                    </a:lnTo>
                    <a:lnTo>
                      <a:pt x="5299" y="33"/>
                    </a:lnTo>
                    <a:lnTo>
                      <a:pt x="5296" y="27"/>
                    </a:lnTo>
                    <a:lnTo>
                      <a:pt x="5292" y="22"/>
                    </a:lnTo>
                    <a:lnTo>
                      <a:pt x="5288" y="18"/>
                    </a:lnTo>
                    <a:lnTo>
                      <a:pt x="5284" y="14"/>
                    </a:lnTo>
                    <a:lnTo>
                      <a:pt x="5279" y="10"/>
                    </a:lnTo>
                    <a:lnTo>
                      <a:pt x="5274" y="7"/>
                    </a:lnTo>
                    <a:lnTo>
                      <a:pt x="5269" y="4"/>
                    </a:lnTo>
                    <a:lnTo>
                      <a:pt x="5262" y="2"/>
                    </a:lnTo>
                    <a:lnTo>
                      <a:pt x="5256" y="1"/>
                    </a:lnTo>
                    <a:lnTo>
                      <a:pt x="5250" y="0"/>
                    </a:lnTo>
                    <a:lnTo>
                      <a:pt x="5244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4" y="7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8" y="18"/>
                    </a:lnTo>
                    <a:lnTo>
                      <a:pt x="14" y="22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3"/>
                    </a:lnTo>
                    <a:lnTo>
                      <a:pt x="0" y="10218"/>
                    </a:lnTo>
                    <a:lnTo>
                      <a:pt x="0" y="10224"/>
                    </a:lnTo>
                    <a:lnTo>
                      <a:pt x="1" y="10231"/>
                    </a:lnTo>
                    <a:lnTo>
                      <a:pt x="2" y="10237"/>
                    </a:lnTo>
                    <a:lnTo>
                      <a:pt x="5" y="10243"/>
                    </a:lnTo>
                    <a:lnTo>
                      <a:pt x="7" y="10249"/>
                    </a:lnTo>
                    <a:lnTo>
                      <a:pt x="10" y="10254"/>
                    </a:lnTo>
                    <a:lnTo>
                      <a:pt x="14" y="10259"/>
                    </a:lnTo>
                    <a:lnTo>
                      <a:pt x="18" y="10263"/>
                    </a:lnTo>
                    <a:lnTo>
                      <a:pt x="24" y="10268"/>
                    </a:lnTo>
                    <a:lnTo>
                      <a:pt x="29" y="10272"/>
                    </a:lnTo>
                    <a:lnTo>
                      <a:pt x="34" y="10275"/>
                    </a:lnTo>
                    <a:lnTo>
                      <a:pt x="39" y="10278"/>
                    </a:lnTo>
                    <a:lnTo>
                      <a:pt x="45" y="10280"/>
                    </a:lnTo>
                    <a:lnTo>
                      <a:pt x="51" y="10281"/>
                    </a:lnTo>
                    <a:lnTo>
                      <a:pt x="58" y="10282"/>
                    </a:lnTo>
                    <a:lnTo>
                      <a:pt x="65" y="10283"/>
                    </a:lnTo>
                    <a:lnTo>
                      <a:pt x="5244" y="10283"/>
                    </a:lnTo>
                    <a:close/>
                  </a:path>
                </a:pathLst>
              </a:custGeom>
              <a:solidFill>
                <a:srgbClr val="FAF8EF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35" name="Freeform 575"/>
              <p:cNvSpPr>
                <a:spLocks/>
              </p:cNvSpPr>
              <p:nvPr/>
            </p:nvSpPr>
            <p:spPr bwMode="auto">
              <a:xfrm>
                <a:off x="2496" y="1536"/>
                <a:ext cx="399" cy="913"/>
              </a:xfrm>
              <a:custGeom>
                <a:avLst/>
                <a:gdLst>
                  <a:gd name="T0" fmla="*/ 3933 w 3991"/>
                  <a:gd name="T1" fmla="*/ 9126 h 9127"/>
                  <a:gd name="T2" fmla="*/ 3946 w 3991"/>
                  <a:gd name="T3" fmla="*/ 9124 h 9127"/>
                  <a:gd name="T4" fmla="*/ 3957 w 3991"/>
                  <a:gd name="T5" fmla="*/ 9119 h 9127"/>
                  <a:gd name="T6" fmla="*/ 3967 w 3991"/>
                  <a:gd name="T7" fmla="*/ 9112 h 9127"/>
                  <a:gd name="T8" fmla="*/ 3976 w 3991"/>
                  <a:gd name="T9" fmla="*/ 9103 h 9127"/>
                  <a:gd name="T10" fmla="*/ 3983 w 3991"/>
                  <a:gd name="T11" fmla="*/ 9093 h 9127"/>
                  <a:gd name="T12" fmla="*/ 3988 w 3991"/>
                  <a:gd name="T13" fmla="*/ 9081 h 9127"/>
                  <a:gd name="T14" fmla="*/ 3990 w 3991"/>
                  <a:gd name="T15" fmla="*/ 9069 h 9127"/>
                  <a:gd name="T16" fmla="*/ 3991 w 3991"/>
                  <a:gd name="T17" fmla="*/ 64 h 9127"/>
                  <a:gd name="T18" fmla="*/ 3989 w 3991"/>
                  <a:gd name="T19" fmla="*/ 51 h 9127"/>
                  <a:gd name="T20" fmla="*/ 3986 w 3991"/>
                  <a:gd name="T21" fmla="*/ 38 h 9127"/>
                  <a:gd name="T22" fmla="*/ 3980 w 3991"/>
                  <a:gd name="T23" fmla="*/ 28 h 9127"/>
                  <a:gd name="T24" fmla="*/ 3972 w 3991"/>
                  <a:gd name="T25" fmla="*/ 19 h 9127"/>
                  <a:gd name="T26" fmla="*/ 3962 w 3991"/>
                  <a:gd name="T27" fmla="*/ 11 h 9127"/>
                  <a:gd name="T28" fmla="*/ 3952 w 3991"/>
                  <a:gd name="T29" fmla="*/ 4 h 9127"/>
                  <a:gd name="T30" fmla="*/ 3940 w 3991"/>
                  <a:gd name="T31" fmla="*/ 1 h 9127"/>
                  <a:gd name="T32" fmla="*/ 3927 w 3991"/>
                  <a:gd name="T33" fmla="*/ 0 h 9127"/>
                  <a:gd name="T34" fmla="*/ 57 w 3991"/>
                  <a:gd name="T35" fmla="*/ 0 h 9127"/>
                  <a:gd name="T36" fmla="*/ 44 w 3991"/>
                  <a:gd name="T37" fmla="*/ 2 h 9127"/>
                  <a:gd name="T38" fmla="*/ 33 w 3991"/>
                  <a:gd name="T39" fmla="*/ 8 h 9127"/>
                  <a:gd name="T40" fmla="*/ 23 w 3991"/>
                  <a:gd name="T41" fmla="*/ 15 h 9127"/>
                  <a:gd name="T42" fmla="*/ 14 w 3991"/>
                  <a:gd name="T43" fmla="*/ 23 h 9127"/>
                  <a:gd name="T44" fmla="*/ 7 w 3991"/>
                  <a:gd name="T45" fmla="*/ 33 h 9127"/>
                  <a:gd name="T46" fmla="*/ 2 w 3991"/>
                  <a:gd name="T47" fmla="*/ 45 h 9127"/>
                  <a:gd name="T48" fmla="*/ 0 w 3991"/>
                  <a:gd name="T49" fmla="*/ 57 h 9127"/>
                  <a:gd name="T50" fmla="*/ 0 w 3991"/>
                  <a:gd name="T51" fmla="*/ 9062 h 9127"/>
                  <a:gd name="T52" fmla="*/ 1 w 3991"/>
                  <a:gd name="T53" fmla="*/ 9075 h 9127"/>
                  <a:gd name="T54" fmla="*/ 4 w 3991"/>
                  <a:gd name="T55" fmla="*/ 9087 h 9127"/>
                  <a:gd name="T56" fmla="*/ 10 w 3991"/>
                  <a:gd name="T57" fmla="*/ 9098 h 9127"/>
                  <a:gd name="T58" fmla="*/ 19 w 3991"/>
                  <a:gd name="T59" fmla="*/ 9108 h 9127"/>
                  <a:gd name="T60" fmla="*/ 28 w 3991"/>
                  <a:gd name="T61" fmla="*/ 9116 h 9127"/>
                  <a:gd name="T62" fmla="*/ 38 w 3991"/>
                  <a:gd name="T63" fmla="*/ 9122 h 9127"/>
                  <a:gd name="T64" fmla="*/ 50 w 3991"/>
                  <a:gd name="T65" fmla="*/ 9125 h 9127"/>
                  <a:gd name="T66" fmla="*/ 64 w 3991"/>
                  <a:gd name="T67" fmla="*/ 9127 h 9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91" h="9127">
                    <a:moveTo>
                      <a:pt x="3927" y="9127"/>
                    </a:moveTo>
                    <a:lnTo>
                      <a:pt x="3933" y="9126"/>
                    </a:lnTo>
                    <a:lnTo>
                      <a:pt x="3940" y="9125"/>
                    </a:lnTo>
                    <a:lnTo>
                      <a:pt x="3946" y="9124"/>
                    </a:lnTo>
                    <a:lnTo>
                      <a:pt x="3952" y="9122"/>
                    </a:lnTo>
                    <a:lnTo>
                      <a:pt x="3957" y="9119"/>
                    </a:lnTo>
                    <a:lnTo>
                      <a:pt x="3962" y="9116"/>
                    </a:lnTo>
                    <a:lnTo>
                      <a:pt x="3967" y="9112"/>
                    </a:lnTo>
                    <a:lnTo>
                      <a:pt x="3972" y="9108"/>
                    </a:lnTo>
                    <a:lnTo>
                      <a:pt x="3976" y="9103"/>
                    </a:lnTo>
                    <a:lnTo>
                      <a:pt x="3980" y="9098"/>
                    </a:lnTo>
                    <a:lnTo>
                      <a:pt x="3983" y="9093"/>
                    </a:lnTo>
                    <a:lnTo>
                      <a:pt x="3986" y="9087"/>
                    </a:lnTo>
                    <a:lnTo>
                      <a:pt x="3988" y="9081"/>
                    </a:lnTo>
                    <a:lnTo>
                      <a:pt x="3989" y="9075"/>
                    </a:lnTo>
                    <a:lnTo>
                      <a:pt x="3990" y="9069"/>
                    </a:lnTo>
                    <a:lnTo>
                      <a:pt x="3991" y="9062"/>
                    </a:lnTo>
                    <a:lnTo>
                      <a:pt x="3991" y="64"/>
                    </a:lnTo>
                    <a:lnTo>
                      <a:pt x="3990" y="57"/>
                    </a:lnTo>
                    <a:lnTo>
                      <a:pt x="3989" y="51"/>
                    </a:lnTo>
                    <a:lnTo>
                      <a:pt x="3988" y="45"/>
                    </a:lnTo>
                    <a:lnTo>
                      <a:pt x="3986" y="38"/>
                    </a:lnTo>
                    <a:lnTo>
                      <a:pt x="3983" y="33"/>
                    </a:lnTo>
                    <a:lnTo>
                      <a:pt x="3980" y="28"/>
                    </a:lnTo>
                    <a:lnTo>
                      <a:pt x="3976" y="23"/>
                    </a:lnTo>
                    <a:lnTo>
                      <a:pt x="3972" y="19"/>
                    </a:lnTo>
                    <a:lnTo>
                      <a:pt x="3967" y="15"/>
                    </a:lnTo>
                    <a:lnTo>
                      <a:pt x="3962" y="11"/>
                    </a:lnTo>
                    <a:lnTo>
                      <a:pt x="3957" y="8"/>
                    </a:lnTo>
                    <a:lnTo>
                      <a:pt x="3952" y="4"/>
                    </a:lnTo>
                    <a:lnTo>
                      <a:pt x="3946" y="2"/>
                    </a:lnTo>
                    <a:lnTo>
                      <a:pt x="3940" y="1"/>
                    </a:lnTo>
                    <a:lnTo>
                      <a:pt x="3933" y="0"/>
                    </a:lnTo>
                    <a:lnTo>
                      <a:pt x="3927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8"/>
                    </a:lnTo>
                    <a:lnTo>
                      <a:pt x="28" y="11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9062"/>
                    </a:lnTo>
                    <a:lnTo>
                      <a:pt x="0" y="9069"/>
                    </a:lnTo>
                    <a:lnTo>
                      <a:pt x="1" y="9075"/>
                    </a:lnTo>
                    <a:lnTo>
                      <a:pt x="2" y="9081"/>
                    </a:lnTo>
                    <a:lnTo>
                      <a:pt x="4" y="9087"/>
                    </a:lnTo>
                    <a:lnTo>
                      <a:pt x="7" y="9093"/>
                    </a:lnTo>
                    <a:lnTo>
                      <a:pt x="10" y="9098"/>
                    </a:lnTo>
                    <a:lnTo>
                      <a:pt x="14" y="9103"/>
                    </a:lnTo>
                    <a:lnTo>
                      <a:pt x="19" y="9108"/>
                    </a:lnTo>
                    <a:lnTo>
                      <a:pt x="23" y="9112"/>
                    </a:lnTo>
                    <a:lnTo>
                      <a:pt x="28" y="9116"/>
                    </a:lnTo>
                    <a:lnTo>
                      <a:pt x="33" y="9119"/>
                    </a:lnTo>
                    <a:lnTo>
                      <a:pt x="38" y="9122"/>
                    </a:lnTo>
                    <a:lnTo>
                      <a:pt x="44" y="9124"/>
                    </a:lnTo>
                    <a:lnTo>
                      <a:pt x="50" y="9125"/>
                    </a:lnTo>
                    <a:lnTo>
                      <a:pt x="57" y="9126"/>
                    </a:lnTo>
                    <a:lnTo>
                      <a:pt x="64" y="9127"/>
                    </a:lnTo>
                    <a:lnTo>
                      <a:pt x="3927" y="9127"/>
                    </a:lnTo>
                    <a:close/>
                  </a:path>
                </a:pathLst>
              </a:custGeom>
              <a:solidFill>
                <a:srgbClr val="F2EE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36" name="Freeform 576"/>
              <p:cNvSpPr>
                <a:spLocks/>
              </p:cNvSpPr>
              <p:nvPr/>
            </p:nvSpPr>
            <p:spPr bwMode="auto">
              <a:xfrm>
                <a:off x="2509" y="1586"/>
                <a:ext cx="370" cy="141"/>
              </a:xfrm>
              <a:custGeom>
                <a:avLst/>
                <a:gdLst>
                  <a:gd name="T0" fmla="*/ 3639 w 3697"/>
                  <a:gd name="T1" fmla="*/ 1403 h 1404"/>
                  <a:gd name="T2" fmla="*/ 3651 w 3697"/>
                  <a:gd name="T3" fmla="*/ 1401 h 1404"/>
                  <a:gd name="T4" fmla="*/ 3663 w 3697"/>
                  <a:gd name="T5" fmla="*/ 1396 h 1404"/>
                  <a:gd name="T6" fmla="*/ 3673 w 3697"/>
                  <a:gd name="T7" fmla="*/ 1389 h 1404"/>
                  <a:gd name="T8" fmla="*/ 3682 w 3697"/>
                  <a:gd name="T9" fmla="*/ 1381 h 1404"/>
                  <a:gd name="T10" fmla="*/ 3688 w 3697"/>
                  <a:gd name="T11" fmla="*/ 1370 h 1404"/>
                  <a:gd name="T12" fmla="*/ 3693 w 3697"/>
                  <a:gd name="T13" fmla="*/ 1359 h 1404"/>
                  <a:gd name="T14" fmla="*/ 3696 w 3697"/>
                  <a:gd name="T15" fmla="*/ 1347 h 1404"/>
                  <a:gd name="T16" fmla="*/ 3697 w 3697"/>
                  <a:gd name="T17" fmla="*/ 64 h 1404"/>
                  <a:gd name="T18" fmla="*/ 3694 w 3697"/>
                  <a:gd name="T19" fmla="*/ 50 h 1404"/>
                  <a:gd name="T20" fmla="*/ 3691 w 3697"/>
                  <a:gd name="T21" fmla="*/ 38 h 1404"/>
                  <a:gd name="T22" fmla="*/ 3685 w 3697"/>
                  <a:gd name="T23" fmla="*/ 28 h 1404"/>
                  <a:gd name="T24" fmla="*/ 3678 w 3697"/>
                  <a:gd name="T25" fmla="*/ 18 h 1404"/>
                  <a:gd name="T26" fmla="*/ 3668 w 3697"/>
                  <a:gd name="T27" fmla="*/ 10 h 1404"/>
                  <a:gd name="T28" fmla="*/ 3657 w 3697"/>
                  <a:gd name="T29" fmla="*/ 4 h 1404"/>
                  <a:gd name="T30" fmla="*/ 3645 w 3697"/>
                  <a:gd name="T31" fmla="*/ 1 h 1404"/>
                  <a:gd name="T32" fmla="*/ 3633 w 3697"/>
                  <a:gd name="T33" fmla="*/ 0 h 1404"/>
                  <a:gd name="T34" fmla="*/ 58 w 3697"/>
                  <a:gd name="T35" fmla="*/ 0 h 1404"/>
                  <a:gd name="T36" fmla="*/ 45 w 3697"/>
                  <a:gd name="T37" fmla="*/ 2 h 1404"/>
                  <a:gd name="T38" fmla="*/ 33 w 3697"/>
                  <a:gd name="T39" fmla="*/ 7 h 1404"/>
                  <a:gd name="T40" fmla="*/ 23 w 3697"/>
                  <a:gd name="T41" fmla="*/ 14 h 1404"/>
                  <a:gd name="T42" fmla="*/ 14 w 3697"/>
                  <a:gd name="T43" fmla="*/ 23 h 1404"/>
                  <a:gd name="T44" fmla="*/ 7 w 3697"/>
                  <a:gd name="T45" fmla="*/ 33 h 1404"/>
                  <a:gd name="T46" fmla="*/ 2 w 3697"/>
                  <a:gd name="T47" fmla="*/ 44 h 1404"/>
                  <a:gd name="T48" fmla="*/ 0 w 3697"/>
                  <a:gd name="T49" fmla="*/ 56 h 1404"/>
                  <a:gd name="T50" fmla="*/ 0 w 3697"/>
                  <a:gd name="T51" fmla="*/ 1340 h 1404"/>
                  <a:gd name="T52" fmla="*/ 1 w 3697"/>
                  <a:gd name="T53" fmla="*/ 1353 h 1404"/>
                  <a:gd name="T54" fmla="*/ 4 w 3697"/>
                  <a:gd name="T55" fmla="*/ 1365 h 1404"/>
                  <a:gd name="T56" fmla="*/ 10 w 3697"/>
                  <a:gd name="T57" fmla="*/ 1375 h 1404"/>
                  <a:gd name="T58" fmla="*/ 18 w 3697"/>
                  <a:gd name="T59" fmla="*/ 1385 h 1404"/>
                  <a:gd name="T60" fmla="*/ 28 w 3697"/>
                  <a:gd name="T61" fmla="*/ 1393 h 1404"/>
                  <a:gd name="T62" fmla="*/ 39 w 3697"/>
                  <a:gd name="T63" fmla="*/ 1399 h 1404"/>
                  <a:gd name="T64" fmla="*/ 51 w 3697"/>
                  <a:gd name="T65" fmla="*/ 1402 h 1404"/>
                  <a:gd name="T66" fmla="*/ 65 w 3697"/>
                  <a:gd name="T67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97" h="1404">
                    <a:moveTo>
                      <a:pt x="3633" y="1404"/>
                    </a:moveTo>
                    <a:lnTo>
                      <a:pt x="3639" y="1403"/>
                    </a:lnTo>
                    <a:lnTo>
                      <a:pt x="3645" y="1402"/>
                    </a:lnTo>
                    <a:lnTo>
                      <a:pt x="3651" y="1401"/>
                    </a:lnTo>
                    <a:lnTo>
                      <a:pt x="3657" y="1399"/>
                    </a:lnTo>
                    <a:lnTo>
                      <a:pt x="3663" y="1396"/>
                    </a:lnTo>
                    <a:lnTo>
                      <a:pt x="3668" y="1393"/>
                    </a:lnTo>
                    <a:lnTo>
                      <a:pt x="3673" y="1389"/>
                    </a:lnTo>
                    <a:lnTo>
                      <a:pt x="3678" y="1385"/>
                    </a:lnTo>
                    <a:lnTo>
                      <a:pt x="3682" y="1381"/>
                    </a:lnTo>
                    <a:lnTo>
                      <a:pt x="3685" y="1375"/>
                    </a:lnTo>
                    <a:lnTo>
                      <a:pt x="3688" y="1370"/>
                    </a:lnTo>
                    <a:lnTo>
                      <a:pt x="3691" y="1365"/>
                    </a:lnTo>
                    <a:lnTo>
                      <a:pt x="3693" y="1359"/>
                    </a:lnTo>
                    <a:lnTo>
                      <a:pt x="3694" y="1353"/>
                    </a:lnTo>
                    <a:lnTo>
                      <a:pt x="3696" y="1347"/>
                    </a:lnTo>
                    <a:lnTo>
                      <a:pt x="3697" y="1340"/>
                    </a:lnTo>
                    <a:lnTo>
                      <a:pt x="3697" y="64"/>
                    </a:lnTo>
                    <a:lnTo>
                      <a:pt x="3696" y="56"/>
                    </a:lnTo>
                    <a:lnTo>
                      <a:pt x="3694" y="50"/>
                    </a:lnTo>
                    <a:lnTo>
                      <a:pt x="3693" y="44"/>
                    </a:lnTo>
                    <a:lnTo>
                      <a:pt x="3691" y="38"/>
                    </a:lnTo>
                    <a:lnTo>
                      <a:pt x="3688" y="33"/>
                    </a:lnTo>
                    <a:lnTo>
                      <a:pt x="3685" y="28"/>
                    </a:lnTo>
                    <a:lnTo>
                      <a:pt x="3682" y="23"/>
                    </a:lnTo>
                    <a:lnTo>
                      <a:pt x="3678" y="18"/>
                    </a:lnTo>
                    <a:lnTo>
                      <a:pt x="3673" y="14"/>
                    </a:lnTo>
                    <a:lnTo>
                      <a:pt x="3668" y="10"/>
                    </a:lnTo>
                    <a:lnTo>
                      <a:pt x="3663" y="7"/>
                    </a:lnTo>
                    <a:lnTo>
                      <a:pt x="3657" y="4"/>
                    </a:lnTo>
                    <a:lnTo>
                      <a:pt x="3651" y="2"/>
                    </a:lnTo>
                    <a:lnTo>
                      <a:pt x="3645" y="1"/>
                    </a:lnTo>
                    <a:lnTo>
                      <a:pt x="3639" y="0"/>
                    </a:lnTo>
                    <a:lnTo>
                      <a:pt x="3633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8" y="18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6"/>
                    </a:lnTo>
                    <a:lnTo>
                      <a:pt x="0" y="64"/>
                    </a:lnTo>
                    <a:lnTo>
                      <a:pt x="0" y="1340"/>
                    </a:lnTo>
                    <a:lnTo>
                      <a:pt x="0" y="1347"/>
                    </a:lnTo>
                    <a:lnTo>
                      <a:pt x="1" y="1353"/>
                    </a:lnTo>
                    <a:lnTo>
                      <a:pt x="2" y="1359"/>
                    </a:lnTo>
                    <a:lnTo>
                      <a:pt x="4" y="1365"/>
                    </a:lnTo>
                    <a:lnTo>
                      <a:pt x="7" y="1370"/>
                    </a:lnTo>
                    <a:lnTo>
                      <a:pt x="10" y="1375"/>
                    </a:lnTo>
                    <a:lnTo>
                      <a:pt x="14" y="1381"/>
                    </a:lnTo>
                    <a:lnTo>
                      <a:pt x="18" y="1385"/>
                    </a:lnTo>
                    <a:lnTo>
                      <a:pt x="23" y="1389"/>
                    </a:lnTo>
                    <a:lnTo>
                      <a:pt x="28" y="1393"/>
                    </a:lnTo>
                    <a:lnTo>
                      <a:pt x="33" y="1396"/>
                    </a:lnTo>
                    <a:lnTo>
                      <a:pt x="39" y="1399"/>
                    </a:lnTo>
                    <a:lnTo>
                      <a:pt x="45" y="1401"/>
                    </a:lnTo>
                    <a:lnTo>
                      <a:pt x="51" y="1402"/>
                    </a:lnTo>
                    <a:lnTo>
                      <a:pt x="58" y="1403"/>
                    </a:lnTo>
                    <a:lnTo>
                      <a:pt x="65" y="1404"/>
                    </a:lnTo>
                    <a:lnTo>
                      <a:pt x="3633" y="1404"/>
                    </a:lnTo>
                    <a:close/>
                  </a:path>
                </a:pathLst>
              </a:custGeom>
              <a:solidFill>
                <a:srgbClr val="E6E2DE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37" name="Freeform 577"/>
              <p:cNvSpPr>
                <a:spLocks/>
              </p:cNvSpPr>
              <p:nvPr/>
            </p:nvSpPr>
            <p:spPr bwMode="auto">
              <a:xfrm>
                <a:off x="2523" y="1598"/>
                <a:ext cx="340" cy="81"/>
              </a:xfrm>
              <a:custGeom>
                <a:avLst/>
                <a:gdLst>
                  <a:gd name="T0" fmla="*/ 3343 w 3401"/>
                  <a:gd name="T1" fmla="*/ 814 h 815"/>
                  <a:gd name="T2" fmla="*/ 3356 w 3401"/>
                  <a:gd name="T3" fmla="*/ 812 h 815"/>
                  <a:gd name="T4" fmla="*/ 3367 w 3401"/>
                  <a:gd name="T5" fmla="*/ 807 h 815"/>
                  <a:gd name="T6" fmla="*/ 3377 w 3401"/>
                  <a:gd name="T7" fmla="*/ 800 h 815"/>
                  <a:gd name="T8" fmla="*/ 3387 w 3401"/>
                  <a:gd name="T9" fmla="*/ 792 h 815"/>
                  <a:gd name="T10" fmla="*/ 3393 w 3401"/>
                  <a:gd name="T11" fmla="*/ 781 h 815"/>
                  <a:gd name="T12" fmla="*/ 3398 w 3401"/>
                  <a:gd name="T13" fmla="*/ 770 h 815"/>
                  <a:gd name="T14" fmla="*/ 3400 w 3401"/>
                  <a:gd name="T15" fmla="*/ 758 h 815"/>
                  <a:gd name="T16" fmla="*/ 3401 w 3401"/>
                  <a:gd name="T17" fmla="*/ 64 h 815"/>
                  <a:gd name="T18" fmla="*/ 3399 w 3401"/>
                  <a:gd name="T19" fmla="*/ 50 h 815"/>
                  <a:gd name="T20" fmla="*/ 3396 w 3401"/>
                  <a:gd name="T21" fmla="*/ 38 h 815"/>
                  <a:gd name="T22" fmla="*/ 3390 w 3401"/>
                  <a:gd name="T23" fmla="*/ 28 h 815"/>
                  <a:gd name="T24" fmla="*/ 3382 w 3401"/>
                  <a:gd name="T25" fmla="*/ 19 h 815"/>
                  <a:gd name="T26" fmla="*/ 3372 w 3401"/>
                  <a:gd name="T27" fmla="*/ 10 h 815"/>
                  <a:gd name="T28" fmla="*/ 3362 w 3401"/>
                  <a:gd name="T29" fmla="*/ 4 h 815"/>
                  <a:gd name="T30" fmla="*/ 3350 w 3401"/>
                  <a:gd name="T31" fmla="*/ 1 h 815"/>
                  <a:gd name="T32" fmla="*/ 3337 w 3401"/>
                  <a:gd name="T33" fmla="*/ 0 h 815"/>
                  <a:gd name="T34" fmla="*/ 56 w 3401"/>
                  <a:gd name="T35" fmla="*/ 0 h 815"/>
                  <a:gd name="T36" fmla="*/ 44 w 3401"/>
                  <a:gd name="T37" fmla="*/ 2 h 815"/>
                  <a:gd name="T38" fmla="*/ 33 w 3401"/>
                  <a:gd name="T39" fmla="*/ 7 h 815"/>
                  <a:gd name="T40" fmla="*/ 22 w 3401"/>
                  <a:gd name="T41" fmla="*/ 14 h 815"/>
                  <a:gd name="T42" fmla="*/ 14 w 3401"/>
                  <a:gd name="T43" fmla="*/ 23 h 815"/>
                  <a:gd name="T44" fmla="*/ 7 w 3401"/>
                  <a:gd name="T45" fmla="*/ 33 h 815"/>
                  <a:gd name="T46" fmla="*/ 2 w 3401"/>
                  <a:gd name="T47" fmla="*/ 44 h 815"/>
                  <a:gd name="T48" fmla="*/ 0 w 3401"/>
                  <a:gd name="T49" fmla="*/ 57 h 815"/>
                  <a:gd name="T50" fmla="*/ 0 w 3401"/>
                  <a:gd name="T51" fmla="*/ 752 h 815"/>
                  <a:gd name="T52" fmla="*/ 1 w 3401"/>
                  <a:gd name="T53" fmla="*/ 764 h 815"/>
                  <a:gd name="T54" fmla="*/ 4 w 3401"/>
                  <a:gd name="T55" fmla="*/ 776 h 815"/>
                  <a:gd name="T56" fmla="*/ 10 w 3401"/>
                  <a:gd name="T57" fmla="*/ 786 h 815"/>
                  <a:gd name="T58" fmla="*/ 18 w 3401"/>
                  <a:gd name="T59" fmla="*/ 796 h 815"/>
                  <a:gd name="T60" fmla="*/ 28 w 3401"/>
                  <a:gd name="T61" fmla="*/ 804 h 815"/>
                  <a:gd name="T62" fmla="*/ 38 w 3401"/>
                  <a:gd name="T63" fmla="*/ 810 h 815"/>
                  <a:gd name="T64" fmla="*/ 50 w 3401"/>
                  <a:gd name="T65" fmla="*/ 813 h 815"/>
                  <a:gd name="T66" fmla="*/ 64 w 3401"/>
                  <a:gd name="T67" fmla="*/ 815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01" h="815">
                    <a:moveTo>
                      <a:pt x="3337" y="815"/>
                    </a:moveTo>
                    <a:lnTo>
                      <a:pt x="3343" y="814"/>
                    </a:lnTo>
                    <a:lnTo>
                      <a:pt x="3350" y="813"/>
                    </a:lnTo>
                    <a:lnTo>
                      <a:pt x="3356" y="812"/>
                    </a:lnTo>
                    <a:lnTo>
                      <a:pt x="3362" y="810"/>
                    </a:lnTo>
                    <a:lnTo>
                      <a:pt x="3367" y="807"/>
                    </a:lnTo>
                    <a:lnTo>
                      <a:pt x="3372" y="804"/>
                    </a:lnTo>
                    <a:lnTo>
                      <a:pt x="3377" y="800"/>
                    </a:lnTo>
                    <a:lnTo>
                      <a:pt x="3382" y="796"/>
                    </a:lnTo>
                    <a:lnTo>
                      <a:pt x="3387" y="792"/>
                    </a:lnTo>
                    <a:lnTo>
                      <a:pt x="3390" y="786"/>
                    </a:lnTo>
                    <a:lnTo>
                      <a:pt x="3393" y="781"/>
                    </a:lnTo>
                    <a:lnTo>
                      <a:pt x="3396" y="776"/>
                    </a:lnTo>
                    <a:lnTo>
                      <a:pt x="3398" y="770"/>
                    </a:lnTo>
                    <a:lnTo>
                      <a:pt x="3399" y="764"/>
                    </a:lnTo>
                    <a:lnTo>
                      <a:pt x="3400" y="758"/>
                    </a:lnTo>
                    <a:lnTo>
                      <a:pt x="3401" y="752"/>
                    </a:lnTo>
                    <a:lnTo>
                      <a:pt x="3401" y="64"/>
                    </a:lnTo>
                    <a:lnTo>
                      <a:pt x="3400" y="57"/>
                    </a:lnTo>
                    <a:lnTo>
                      <a:pt x="3399" y="50"/>
                    </a:lnTo>
                    <a:lnTo>
                      <a:pt x="3398" y="44"/>
                    </a:lnTo>
                    <a:lnTo>
                      <a:pt x="3396" y="38"/>
                    </a:lnTo>
                    <a:lnTo>
                      <a:pt x="3393" y="33"/>
                    </a:lnTo>
                    <a:lnTo>
                      <a:pt x="3390" y="28"/>
                    </a:lnTo>
                    <a:lnTo>
                      <a:pt x="3387" y="23"/>
                    </a:lnTo>
                    <a:lnTo>
                      <a:pt x="3382" y="19"/>
                    </a:lnTo>
                    <a:lnTo>
                      <a:pt x="3377" y="14"/>
                    </a:lnTo>
                    <a:lnTo>
                      <a:pt x="3372" y="10"/>
                    </a:lnTo>
                    <a:lnTo>
                      <a:pt x="3367" y="7"/>
                    </a:lnTo>
                    <a:lnTo>
                      <a:pt x="3362" y="4"/>
                    </a:lnTo>
                    <a:lnTo>
                      <a:pt x="3356" y="2"/>
                    </a:lnTo>
                    <a:lnTo>
                      <a:pt x="3350" y="1"/>
                    </a:lnTo>
                    <a:lnTo>
                      <a:pt x="3343" y="0"/>
                    </a:lnTo>
                    <a:lnTo>
                      <a:pt x="3337" y="0"/>
                    </a:lnTo>
                    <a:lnTo>
                      <a:pt x="64" y="0"/>
                    </a:lnTo>
                    <a:lnTo>
                      <a:pt x="56" y="0"/>
                    </a:lnTo>
                    <a:lnTo>
                      <a:pt x="50" y="1"/>
                    </a:lnTo>
                    <a:lnTo>
                      <a:pt x="44" y="2"/>
                    </a:lnTo>
                    <a:lnTo>
                      <a:pt x="38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1" y="50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752"/>
                    </a:lnTo>
                    <a:lnTo>
                      <a:pt x="0" y="758"/>
                    </a:lnTo>
                    <a:lnTo>
                      <a:pt x="1" y="764"/>
                    </a:lnTo>
                    <a:lnTo>
                      <a:pt x="2" y="770"/>
                    </a:lnTo>
                    <a:lnTo>
                      <a:pt x="4" y="776"/>
                    </a:lnTo>
                    <a:lnTo>
                      <a:pt x="7" y="781"/>
                    </a:lnTo>
                    <a:lnTo>
                      <a:pt x="10" y="786"/>
                    </a:lnTo>
                    <a:lnTo>
                      <a:pt x="14" y="792"/>
                    </a:lnTo>
                    <a:lnTo>
                      <a:pt x="18" y="796"/>
                    </a:lnTo>
                    <a:lnTo>
                      <a:pt x="22" y="800"/>
                    </a:lnTo>
                    <a:lnTo>
                      <a:pt x="28" y="804"/>
                    </a:lnTo>
                    <a:lnTo>
                      <a:pt x="33" y="807"/>
                    </a:lnTo>
                    <a:lnTo>
                      <a:pt x="38" y="810"/>
                    </a:lnTo>
                    <a:lnTo>
                      <a:pt x="44" y="812"/>
                    </a:lnTo>
                    <a:lnTo>
                      <a:pt x="50" y="813"/>
                    </a:lnTo>
                    <a:lnTo>
                      <a:pt x="56" y="814"/>
                    </a:lnTo>
                    <a:lnTo>
                      <a:pt x="64" y="815"/>
                    </a:lnTo>
                    <a:lnTo>
                      <a:pt x="3337" y="815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38" name="Freeform 578"/>
              <p:cNvSpPr>
                <a:spLocks/>
              </p:cNvSpPr>
              <p:nvPr/>
            </p:nvSpPr>
            <p:spPr bwMode="auto">
              <a:xfrm>
                <a:off x="2763" y="1688"/>
                <a:ext cx="82" cy="18"/>
              </a:xfrm>
              <a:custGeom>
                <a:avLst/>
                <a:gdLst>
                  <a:gd name="T0" fmla="*/ 758 w 817"/>
                  <a:gd name="T1" fmla="*/ 180 h 181"/>
                  <a:gd name="T2" fmla="*/ 771 w 817"/>
                  <a:gd name="T3" fmla="*/ 178 h 181"/>
                  <a:gd name="T4" fmla="*/ 783 w 817"/>
                  <a:gd name="T5" fmla="*/ 172 h 181"/>
                  <a:gd name="T6" fmla="*/ 793 w 817"/>
                  <a:gd name="T7" fmla="*/ 165 h 181"/>
                  <a:gd name="T8" fmla="*/ 801 w 817"/>
                  <a:gd name="T9" fmla="*/ 157 h 181"/>
                  <a:gd name="T10" fmla="*/ 809 w 817"/>
                  <a:gd name="T11" fmla="*/ 147 h 181"/>
                  <a:gd name="T12" fmla="*/ 814 w 817"/>
                  <a:gd name="T13" fmla="*/ 135 h 181"/>
                  <a:gd name="T14" fmla="*/ 816 w 817"/>
                  <a:gd name="T15" fmla="*/ 123 h 181"/>
                  <a:gd name="T16" fmla="*/ 817 w 817"/>
                  <a:gd name="T17" fmla="*/ 64 h 181"/>
                  <a:gd name="T18" fmla="*/ 815 w 817"/>
                  <a:gd name="T19" fmla="*/ 51 h 181"/>
                  <a:gd name="T20" fmla="*/ 812 w 817"/>
                  <a:gd name="T21" fmla="*/ 39 h 181"/>
                  <a:gd name="T22" fmla="*/ 806 w 817"/>
                  <a:gd name="T23" fmla="*/ 27 h 181"/>
                  <a:gd name="T24" fmla="*/ 797 w 817"/>
                  <a:gd name="T25" fmla="*/ 18 h 181"/>
                  <a:gd name="T26" fmla="*/ 788 w 817"/>
                  <a:gd name="T27" fmla="*/ 10 h 181"/>
                  <a:gd name="T28" fmla="*/ 777 w 817"/>
                  <a:gd name="T29" fmla="*/ 4 h 181"/>
                  <a:gd name="T30" fmla="*/ 764 w 817"/>
                  <a:gd name="T31" fmla="*/ 1 h 181"/>
                  <a:gd name="T32" fmla="*/ 752 w 817"/>
                  <a:gd name="T33" fmla="*/ 0 h 181"/>
                  <a:gd name="T34" fmla="*/ 57 w 817"/>
                  <a:gd name="T35" fmla="*/ 0 h 181"/>
                  <a:gd name="T36" fmla="*/ 45 w 817"/>
                  <a:gd name="T37" fmla="*/ 2 h 181"/>
                  <a:gd name="T38" fmla="*/ 33 w 817"/>
                  <a:gd name="T39" fmla="*/ 7 h 181"/>
                  <a:gd name="T40" fmla="*/ 23 w 817"/>
                  <a:gd name="T41" fmla="*/ 14 h 181"/>
                  <a:gd name="T42" fmla="*/ 15 w 817"/>
                  <a:gd name="T43" fmla="*/ 22 h 181"/>
                  <a:gd name="T44" fmla="*/ 8 w 817"/>
                  <a:gd name="T45" fmla="*/ 33 h 181"/>
                  <a:gd name="T46" fmla="*/ 3 w 817"/>
                  <a:gd name="T47" fmla="*/ 45 h 181"/>
                  <a:gd name="T48" fmla="*/ 0 w 817"/>
                  <a:gd name="T49" fmla="*/ 57 h 181"/>
                  <a:gd name="T50" fmla="*/ 0 w 817"/>
                  <a:gd name="T51" fmla="*/ 117 h 181"/>
                  <a:gd name="T52" fmla="*/ 2 w 817"/>
                  <a:gd name="T53" fmla="*/ 129 h 181"/>
                  <a:gd name="T54" fmla="*/ 5 w 817"/>
                  <a:gd name="T55" fmla="*/ 142 h 181"/>
                  <a:gd name="T56" fmla="*/ 11 w 817"/>
                  <a:gd name="T57" fmla="*/ 152 h 181"/>
                  <a:gd name="T58" fmla="*/ 19 w 817"/>
                  <a:gd name="T59" fmla="*/ 161 h 181"/>
                  <a:gd name="T60" fmla="*/ 28 w 817"/>
                  <a:gd name="T61" fmla="*/ 169 h 181"/>
                  <a:gd name="T62" fmla="*/ 39 w 817"/>
                  <a:gd name="T63" fmla="*/ 176 h 181"/>
                  <a:gd name="T64" fmla="*/ 51 w 817"/>
                  <a:gd name="T65" fmla="*/ 179 h 181"/>
                  <a:gd name="T66" fmla="*/ 64 w 817"/>
                  <a:gd name="T6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7" h="181">
                    <a:moveTo>
                      <a:pt x="752" y="181"/>
                    </a:moveTo>
                    <a:lnTo>
                      <a:pt x="758" y="180"/>
                    </a:lnTo>
                    <a:lnTo>
                      <a:pt x="764" y="179"/>
                    </a:lnTo>
                    <a:lnTo>
                      <a:pt x="771" y="178"/>
                    </a:lnTo>
                    <a:lnTo>
                      <a:pt x="777" y="176"/>
                    </a:lnTo>
                    <a:lnTo>
                      <a:pt x="783" y="172"/>
                    </a:lnTo>
                    <a:lnTo>
                      <a:pt x="788" y="169"/>
                    </a:lnTo>
                    <a:lnTo>
                      <a:pt x="793" y="165"/>
                    </a:lnTo>
                    <a:lnTo>
                      <a:pt x="797" y="161"/>
                    </a:lnTo>
                    <a:lnTo>
                      <a:pt x="801" y="157"/>
                    </a:lnTo>
                    <a:lnTo>
                      <a:pt x="806" y="152"/>
                    </a:lnTo>
                    <a:lnTo>
                      <a:pt x="809" y="147"/>
                    </a:lnTo>
                    <a:lnTo>
                      <a:pt x="812" y="142"/>
                    </a:lnTo>
                    <a:lnTo>
                      <a:pt x="814" y="135"/>
                    </a:lnTo>
                    <a:lnTo>
                      <a:pt x="815" y="129"/>
                    </a:lnTo>
                    <a:lnTo>
                      <a:pt x="816" y="123"/>
                    </a:lnTo>
                    <a:lnTo>
                      <a:pt x="817" y="117"/>
                    </a:lnTo>
                    <a:lnTo>
                      <a:pt x="817" y="64"/>
                    </a:lnTo>
                    <a:lnTo>
                      <a:pt x="816" y="57"/>
                    </a:lnTo>
                    <a:lnTo>
                      <a:pt x="815" y="51"/>
                    </a:lnTo>
                    <a:lnTo>
                      <a:pt x="814" y="45"/>
                    </a:lnTo>
                    <a:lnTo>
                      <a:pt x="812" y="39"/>
                    </a:lnTo>
                    <a:lnTo>
                      <a:pt x="809" y="33"/>
                    </a:lnTo>
                    <a:lnTo>
                      <a:pt x="806" y="27"/>
                    </a:lnTo>
                    <a:lnTo>
                      <a:pt x="801" y="22"/>
                    </a:lnTo>
                    <a:lnTo>
                      <a:pt x="797" y="18"/>
                    </a:lnTo>
                    <a:lnTo>
                      <a:pt x="793" y="14"/>
                    </a:lnTo>
                    <a:lnTo>
                      <a:pt x="788" y="10"/>
                    </a:lnTo>
                    <a:lnTo>
                      <a:pt x="783" y="7"/>
                    </a:lnTo>
                    <a:lnTo>
                      <a:pt x="777" y="4"/>
                    </a:lnTo>
                    <a:lnTo>
                      <a:pt x="771" y="2"/>
                    </a:lnTo>
                    <a:lnTo>
                      <a:pt x="764" y="1"/>
                    </a:lnTo>
                    <a:lnTo>
                      <a:pt x="758" y="0"/>
                    </a:lnTo>
                    <a:lnTo>
                      <a:pt x="752" y="0"/>
                    </a:lnTo>
                    <a:lnTo>
                      <a:pt x="64" y="0"/>
                    </a:lnTo>
                    <a:lnTo>
                      <a:pt x="57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4"/>
                    </a:lnTo>
                    <a:lnTo>
                      <a:pt x="33" y="7"/>
                    </a:lnTo>
                    <a:lnTo>
                      <a:pt x="28" y="10"/>
                    </a:lnTo>
                    <a:lnTo>
                      <a:pt x="23" y="14"/>
                    </a:lnTo>
                    <a:lnTo>
                      <a:pt x="19" y="18"/>
                    </a:lnTo>
                    <a:lnTo>
                      <a:pt x="15" y="22"/>
                    </a:lnTo>
                    <a:lnTo>
                      <a:pt x="11" y="27"/>
                    </a:lnTo>
                    <a:lnTo>
                      <a:pt x="8" y="33"/>
                    </a:lnTo>
                    <a:lnTo>
                      <a:pt x="5" y="39"/>
                    </a:lnTo>
                    <a:lnTo>
                      <a:pt x="3" y="45"/>
                    </a:lnTo>
                    <a:lnTo>
                      <a:pt x="2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117"/>
                    </a:lnTo>
                    <a:lnTo>
                      <a:pt x="0" y="123"/>
                    </a:lnTo>
                    <a:lnTo>
                      <a:pt x="2" y="129"/>
                    </a:lnTo>
                    <a:lnTo>
                      <a:pt x="3" y="135"/>
                    </a:lnTo>
                    <a:lnTo>
                      <a:pt x="5" y="142"/>
                    </a:lnTo>
                    <a:lnTo>
                      <a:pt x="8" y="147"/>
                    </a:lnTo>
                    <a:lnTo>
                      <a:pt x="11" y="152"/>
                    </a:lnTo>
                    <a:lnTo>
                      <a:pt x="15" y="157"/>
                    </a:lnTo>
                    <a:lnTo>
                      <a:pt x="19" y="161"/>
                    </a:lnTo>
                    <a:lnTo>
                      <a:pt x="23" y="165"/>
                    </a:lnTo>
                    <a:lnTo>
                      <a:pt x="28" y="169"/>
                    </a:lnTo>
                    <a:lnTo>
                      <a:pt x="33" y="172"/>
                    </a:lnTo>
                    <a:lnTo>
                      <a:pt x="39" y="176"/>
                    </a:lnTo>
                    <a:lnTo>
                      <a:pt x="45" y="178"/>
                    </a:lnTo>
                    <a:lnTo>
                      <a:pt x="51" y="179"/>
                    </a:lnTo>
                    <a:lnTo>
                      <a:pt x="57" y="180"/>
                    </a:lnTo>
                    <a:lnTo>
                      <a:pt x="64" y="181"/>
                    </a:lnTo>
                    <a:lnTo>
                      <a:pt x="752" y="181"/>
                    </a:lnTo>
                    <a:close/>
                  </a:path>
                </a:pathLst>
              </a:custGeom>
              <a:solidFill>
                <a:srgbClr val="F2EEEA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39" name="Freeform 579"/>
              <p:cNvSpPr>
                <a:spLocks/>
              </p:cNvSpPr>
              <p:nvPr/>
            </p:nvSpPr>
            <p:spPr bwMode="auto">
              <a:xfrm>
                <a:off x="2560" y="1688"/>
                <a:ext cx="71" cy="18"/>
              </a:xfrm>
              <a:custGeom>
                <a:avLst/>
                <a:gdLst>
                  <a:gd name="T0" fmla="*/ 621 w 704"/>
                  <a:gd name="T1" fmla="*/ 180 h 181"/>
                  <a:gd name="T2" fmla="*/ 639 w 704"/>
                  <a:gd name="T3" fmla="*/ 177 h 181"/>
                  <a:gd name="T4" fmla="*/ 655 w 704"/>
                  <a:gd name="T5" fmla="*/ 169 h 181"/>
                  <a:gd name="T6" fmla="*/ 670 w 704"/>
                  <a:gd name="T7" fmla="*/ 160 h 181"/>
                  <a:gd name="T8" fmla="*/ 682 w 704"/>
                  <a:gd name="T9" fmla="*/ 148 h 181"/>
                  <a:gd name="T10" fmla="*/ 692 w 704"/>
                  <a:gd name="T11" fmla="*/ 133 h 181"/>
                  <a:gd name="T12" fmla="*/ 699 w 704"/>
                  <a:gd name="T13" fmla="*/ 117 h 181"/>
                  <a:gd name="T14" fmla="*/ 703 w 704"/>
                  <a:gd name="T15" fmla="*/ 99 h 181"/>
                  <a:gd name="T16" fmla="*/ 703 w 704"/>
                  <a:gd name="T17" fmla="*/ 81 h 181"/>
                  <a:gd name="T18" fmla="*/ 699 w 704"/>
                  <a:gd name="T19" fmla="*/ 63 h 181"/>
                  <a:gd name="T20" fmla="*/ 692 w 704"/>
                  <a:gd name="T21" fmla="*/ 47 h 181"/>
                  <a:gd name="T22" fmla="*/ 682 w 704"/>
                  <a:gd name="T23" fmla="*/ 33 h 181"/>
                  <a:gd name="T24" fmla="*/ 670 w 704"/>
                  <a:gd name="T25" fmla="*/ 20 h 181"/>
                  <a:gd name="T26" fmla="*/ 655 w 704"/>
                  <a:gd name="T27" fmla="*/ 10 h 181"/>
                  <a:gd name="T28" fmla="*/ 639 w 704"/>
                  <a:gd name="T29" fmla="*/ 4 h 181"/>
                  <a:gd name="T30" fmla="*/ 621 w 704"/>
                  <a:gd name="T31" fmla="*/ 0 h 181"/>
                  <a:gd name="T32" fmla="*/ 91 w 704"/>
                  <a:gd name="T33" fmla="*/ 0 h 181"/>
                  <a:gd name="T34" fmla="*/ 73 w 704"/>
                  <a:gd name="T35" fmla="*/ 1 h 181"/>
                  <a:gd name="T36" fmla="*/ 55 w 704"/>
                  <a:gd name="T37" fmla="*/ 7 h 181"/>
                  <a:gd name="T38" fmla="*/ 40 w 704"/>
                  <a:gd name="T39" fmla="*/ 15 h 181"/>
                  <a:gd name="T40" fmla="*/ 26 w 704"/>
                  <a:gd name="T41" fmla="*/ 26 h 181"/>
                  <a:gd name="T42" fmla="*/ 15 w 704"/>
                  <a:gd name="T43" fmla="*/ 40 h 181"/>
                  <a:gd name="T44" fmla="*/ 7 w 704"/>
                  <a:gd name="T45" fmla="*/ 55 h 181"/>
                  <a:gd name="T46" fmla="*/ 1 w 704"/>
                  <a:gd name="T47" fmla="*/ 72 h 181"/>
                  <a:gd name="T48" fmla="*/ 0 w 704"/>
                  <a:gd name="T49" fmla="*/ 90 h 181"/>
                  <a:gd name="T50" fmla="*/ 1 w 704"/>
                  <a:gd name="T51" fmla="*/ 108 h 181"/>
                  <a:gd name="T52" fmla="*/ 7 w 704"/>
                  <a:gd name="T53" fmla="*/ 125 h 181"/>
                  <a:gd name="T54" fmla="*/ 15 w 704"/>
                  <a:gd name="T55" fmla="*/ 141 h 181"/>
                  <a:gd name="T56" fmla="*/ 26 w 704"/>
                  <a:gd name="T57" fmla="*/ 154 h 181"/>
                  <a:gd name="T58" fmla="*/ 40 w 704"/>
                  <a:gd name="T59" fmla="*/ 165 h 181"/>
                  <a:gd name="T60" fmla="*/ 55 w 704"/>
                  <a:gd name="T61" fmla="*/ 173 h 181"/>
                  <a:gd name="T62" fmla="*/ 73 w 704"/>
                  <a:gd name="T63" fmla="*/ 179 h 181"/>
                  <a:gd name="T64" fmla="*/ 91 w 704"/>
                  <a:gd name="T65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4" h="181">
                    <a:moveTo>
                      <a:pt x="612" y="181"/>
                    </a:moveTo>
                    <a:lnTo>
                      <a:pt x="621" y="180"/>
                    </a:lnTo>
                    <a:lnTo>
                      <a:pt x="630" y="179"/>
                    </a:lnTo>
                    <a:lnTo>
                      <a:pt x="639" y="177"/>
                    </a:lnTo>
                    <a:lnTo>
                      <a:pt x="648" y="173"/>
                    </a:lnTo>
                    <a:lnTo>
                      <a:pt x="655" y="169"/>
                    </a:lnTo>
                    <a:lnTo>
                      <a:pt x="663" y="165"/>
                    </a:lnTo>
                    <a:lnTo>
                      <a:pt x="670" y="160"/>
                    </a:lnTo>
                    <a:lnTo>
                      <a:pt x="677" y="154"/>
                    </a:lnTo>
                    <a:lnTo>
                      <a:pt x="682" y="148"/>
                    </a:lnTo>
                    <a:lnTo>
                      <a:pt x="688" y="141"/>
                    </a:lnTo>
                    <a:lnTo>
                      <a:pt x="692" y="133"/>
                    </a:lnTo>
                    <a:lnTo>
                      <a:pt x="696" y="125"/>
                    </a:lnTo>
                    <a:lnTo>
                      <a:pt x="699" y="117"/>
                    </a:lnTo>
                    <a:lnTo>
                      <a:pt x="701" y="108"/>
                    </a:lnTo>
                    <a:lnTo>
                      <a:pt x="703" y="99"/>
                    </a:lnTo>
                    <a:lnTo>
                      <a:pt x="704" y="90"/>
                    </a:lnTo>
                    <a:lnTo>
                      <a:pt x="703" y="81"/>
                    </a:lnTo>
                    <a:lnTo>
                      <a:pt x="701" y="72"/>
                    </a:lnTo>
                    <a:lnTo>
                      <a:pt x="699" y="63"/>
                    </a:lnTo>
                    <a:lnTo>
                      <a:pt x="696" y="55"/>
                    </a:lnTo>
                    <a:lnTo>
                      <a:pt x="692" y="47"/>
                    </a:lnTo>
                    <a:lnTo>
                      <a:pt x="688" y="40"/>
                    </a:lnTo>
                    <a:lnTo>
                      <a:pt x="682" y="33"/>
                    </a:lnTo>
                    <a:lnTo>
                      <a:pt x="677" y="26"/>
                    </a:lnTo>
                    <a:lnTo>
                      <a:pt x="670" y="20"/>
                    </a:lnTo>
                    <a:lnTo>
                      <a:pt x="663" y="15"/>
                    </a:lnTo>
                    <a:lnTo>
                      <a:pt x="655" y="10"/>
                    </a:lnTo>
                    <a:lnTo>
                      <a:pt x="648" y="7"/>
                    </a:lnTo>
                    <a:lnTo>
                      <a:pt x="639" y="4"/>
                    </a:lnTo>
                    <a:lnTo>
                      <a:pt x="630" y="1"/>
                    </a:lnTo>
                    <a:lnTo>
                      <a:pt x="621" y="0"/>
                    </a:lnTo>
                    <a:lnTo>
                      <a:pt x="612" y="0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73" y="1"/>
                    </a:lnTo>
                    <a:lnTo>
                      <a:pt x="63" y="4"/>
                    </a:lnTo>
                    <a:lnTo>
                      <a:pt x="55" y="7"/>
                    </a:lnTo>
                    <a:lnTo>
                      <a:pt x="47" y="10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6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7" y="55"/>
                    </a:lnTo>
                    <a:lnTo>
                      <a:pt x="4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99"/>
                    </a:lnTo>
                    <a:lnTo>
                      <a:pt x="1" y="108"/>
                    </a:lnTo>
                    <a:lnTo>
                      <a:pt x="4" y="117"/>
                    </a:lnTo>
                    <a:lnTo>
                      <a:pt x="7" y="125"/>
                    </a:lnTo>
                    <a:lnTo>
                      <a:pt x="11" y="133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0"/>
                    </a:lnTo>
                    <a:lnTo>
                      <a:pt x="40" y="165"/>
                    </a:lnTo>
                    <a:lnTo>
                      <a:pt x="47" y="169"/>
                    </a:lnTo>
                    <a:lnTo>
                      <a:pt x="55" y="173"/>
                    </a:lnTo>
                    <a:lnTo>
                      <a:pt x="63" y="177"/>
                    </a:lnTo>
                    <a:lnTo>
                      <a:pt x="73" y="179"/>
                    </a:lnTo>
                    <a:lnTo>
                      <a:pt x="81" y="180"/>
                    </a:lnTo>
                    <a:lnTo>
                      <a:pt x="91" y="181"/>
                    </a:lnTo>
                    <a:lnTo>
                      <a:pt x="612" y="18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0" name="Freeform 580"/>
              <p:cNvSpPr>
                <a:spLocks/>
              </p:cNvSpPr>
              <p:nvPr/>
            </p:nvSpPr>
            <p:spPr bwMode="auto">
              <a:xfrm>
                <a:off x="2496" y="1863"/>
                <a:ext cx="399" cy="1"/>
              </a:xfrm>
              <a:custGeom>
                <a:avLst/>
                <a:gdLst>
                  <a:gd name="T0" fmla="*/ 0 w 3991"/>
                  <a:gd name="T1" fmla="*/ 3991 w 3991"/>
                  <a:gd name="T2" fmla="*/ 0 w 399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991">
                    <a:moveTo>
                      <a:pt x="0" y="0"/>
                    </a:moveTo>
                    <a:lnTo>
                      <a:pt x="39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1" name="Freeform 581"/>
              <p:cNvSpPr>
                <a:spLocks/>
              </p:cNvSpPr>
              <p:nvPr/>
            </p:nvSpPr>
            <p:spPr bwMode="auto">
              <a:xfrm>
                <a:off x="2522" y="1763"/>
                <a:ext cx="343" cy="33"/>
              </a:xfrm>
              <a:custGeom>
                <a:avLst/>
                <a:gdLst>
                  <a:gd name="T0" fmla="*/ 3436 w 3436"/>
                  <a:gd name="T1" fmla="*/ 182 h 329"/>
                  <a:gd name="T2" fmla="*/ 3375 w 3436"/>
                  <a:gd name="T3" fmla="*/ 182 h 329"/>
                  <a:gd name="T4" fmla="*/ 3308 w 3436"/>
                  <a:gd name="T5" fmla="*/ 182 h 329"/>
                  <a:gd name="T6" fmla="*/ 3234 w 3436"/>
                  <a:gd name="T7" fmla="*/ 182 h 329"/>
                  <a:gd name="T8" fmla="*/ 3155 w 3436"/>
                  <a:gd name="T9" fmla="*/ 182 h 329"/>
                  <a:gd name="T10" fmla="*/ 3073 w 3436"/>
                  <a:gd name="T11" fmla="*/ 182 h 329"/>
                  <a:gd name="T12" fmla="*/ 2990 w 3436"/>
                  <a:gd name="T13" fmla="*/ 182 h 329"/>
                  <a:gd name="T14" fmla="*/ 2908 w 3436"/>
                  <a:gd name="T15" fmla="*/ 182 h 329"/>
                  <a:gd name="T16" fmla="*/ 2826 w 3436"/>
                  <a:gd name="T17" fmla="*/ 182 h 329"/>
                  <a:gd name="T18" fmla="*/ 2748 w 3436"/>
                  <a:gd name="T19" fmla="*/ 182 h 329"/>
                  <a:gd name="T20" fmla="*/ 2676 w 3436"/>
                  <a:gd name="T21" fmla="*/ 182 h 329"/>
                  <a:gd name="T22" fmla="*/ 2610 w 3436"/>
                  <a:gd name="T23" fmla="*/ 182 h 329"/>
                  <a:gd name="T24" fmla="*/ 2552 w 3436"/>
                  <a:gd name="T25" fmla="*/ 182 h 329"/>
                  <a:gd name="T26" fmla="*/ 2504 w 3436"/>
                  <a:gd name="T27" fmla="*/ 182 h 329"/>
                  <a:gd name="T28" fmla="*/ 2468 w 3436"/>
                  <a:gd name="T29" fmla="*/ 182 h 329"/>
                  <a:gd name="T30" fmla="*/ 2445 w 3436"/>
                  <a:gd name="T31" fmla="*/ 182 h 329"/>
                  <a:gd name="T32" fmla="*/ 2438 w 3436"/>
                  <a:gd name="T33" fmla="*/ 182 h 329"/>
                  <a:gd name="T34" fmla="*/ 2438 w 3436"/>
                  <a:gd name="T35" fmla="*/ 0 h 329"/>
                  <a:gd name="T36" fmla="*/ 1055 w 3436"/>
                  <a:gd name="T37" fmla="*/ 0 h 329"/>
                  <a:gd name="T38" fmla="*/ 1055 w 3436"/>
                  <a:gd name="T39" fmla="*/ 182 h 329"/>
                  <a:gd name="T40" fmla="*/ 0 w 3436"/>
                  <a:gd name="T41" fmla="*/ 182 h 329"/>
                  <a:gd name="T42" fmla="*/ 0 w 3436"/>
                  <a:gd name="T43" fmla="*/ 329 h 329"/>
                  <a:gd name="T44" fmla="*/ 3436 w 3436"/>
                  <a:gd name="T45" fmla="*/ 329 h 329"/>
                  <a:gd name="T46" fmla="*/ 3436 w 3436"/>
                  <a:gd name="T47" fmla="*/ 18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36" h="329">
                    <a:moveTo>
                      <a:pt x="3436" y="182"/>
                    </a:moveTo>
                    <a:lnTo>
                      <a:pt x="3375" y="182"/>
                    </a:lnTo>
                    <a:lnTo>
                      <a:pt x="3308" y="182"/>
                    </a:lnTo>
                    <a:lnTo>
                      <a:pt x="3234" y="182"/>
                    </a:lnTo>
                    <a:lnTo>
                      <a:pt x="3155" y="182"/>
                    </a:lnTo>
                    <a:lnTo>
                      <a:pt x="3073" y="182"/>
                    </a:lnTo>
                    <a:lnTo>
                      <a:pt x="2990" y="182"/>
                    </a:lnTo>
                    <a:lnTo>
                      <a:pt x="2908" y="182"/>
                    </a:lnTo>
                    <a:lnTo>
                      <a:pt x="2826" y="182"/>
                    </a:lnTo>
                    <a:lnTo>
                      <a:pt x="2748" y="182"/>
                    </a:lnTo>
                    <a:lnTo>
                      <a:pt x="2676" y="182"/>
                    </a:lnTo>
                    <a:lnTo>
                      <a:pt x="2610" y="182"/>
                    </a:lnTo>
                    <a:lnTo>
                      <a:pt x="2552" y="182"/>
                    </a:lnTo>
                    <a:lnTo>
                      <a:pt x="2504" y="182"/>
                    </a:lnTo>
                    <a:lnTo>
                      <a:pt x="2468" y="182"/>
                    </a:lnTo>
                    <a:lnTo>
                      <a:pt x="2445" y="182"/>
                    </a:lnTo>
                    <a:lnTo>
                      <a:pt x="2438" y="182"/>
                    </a:lnTo>
                    <a:lnTo>
                      <a:pt x="2438" y="0"/>
                    </a:lnTo>
                    <a:lnTo>
                      <a:pt x="1055" y="0"/>
                    </a:lnTo>
                    <a:lnTo>
                      <a:pt x="1055" y="182"/>
                    </a:lnTo>
                    <a:lnTo>
                      <a:pt x="0" y="182"/>
                    </a:lnTo>
                    <a:lnTo>
                      <a:pt x="0" y="329"/>
                    </a:lnTo>
                    <a:lnTo>
                      <a:pt x="3436" y="329"/>
                    </a:lnTo>
                    <a:lnTo>
                      <a:pt x="3436" y="182"/>
                    </a:lnTo>
                    <a:close/>
                  </a:path>
                </a:pathLst>
              </a:custGeom>
              <a:solidFill>
                <a:srgbClr val="C3C6C5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2" name="Freeform 582"/>
              <p:cNvSpPr>
                <a:spLocks/>
              </p:cNvSpPr>
              <p:nvPr/>
            </p:nvSpPr>
            <p:spPr bwMode="auto">
              <a:xfrm>
                <a:off x="2605" y="1804"/>
                <a:ext cx="193" cy="32"/>
              </a:xfrm>
              <a:custGeom>
                <a:avLst/>
                <a:gdLst>
                  <a:gd name="T0" fmla="*/ 1841 w 1929"/>
                  <a:gd name="T1" fmla="*/ 320 h 321"/>
                  <a:gd name="T2" fmla="*/ 1860 w 1929"/>
                  <a:gd name="T3" fmla="*/ 316 h 321"/>
                  <a:gd name="T4" fmla="*/ 1878 w 1929"/>
                  <a:gd name="T5" fmla="*/ 309 h 321"/>
                  <a:gd name="T6" fmla="*/ 1893 w 1929"/>
                  <a:gd name="T7" fmla="*/ 298 h 321"/>
                  <a:gd name="T8" fmla="*/ 1907 w 1929"/>
                  <a:gd name="T9" fmla="*/ 286 h 321"/>
                  <a:gd name="T10" fmla="*/ 1917 w 1929"/>
                  <a:gd name="T11" fmla="*/ 271 h 321"/>
                  <a:gd name="T12" fmla="*/ 1924 w 1929"/>
                  <a:gd name="T13" fmla="*/ 253 h 321"/>
                  <a:gd name="T14" fmla="*/ 1928 w 1929"/>
                  <a:gd name="T15" fmla="*/ 235 h 321"/>
                  <a:gd name="T16" fmla="*/ 1929 w 1929"/>
                  <a:gd name="T17" fmla="*/ 96 h 321"/>
                  <a:gd name="T18" fmla="*/ 1927 w 1929"/>
                  <a:gd name="T19" fmla="*/ 76 h 321"/>
                  <a:gd name="T20" fmla="*/ 1921 w 1929"/>
                  <a:gd name="T21" fmla="*/ 58 h 321"/>
                  <a:gd name="T22" fmla="*/ 1912 w 1929"/>
                  <a:gd name="T23" fmla="*/ 42 h 321"/>
                  <a:gd name="T24" fmla="*/ 1900 w 1929"/>
                  <a:gd name="T25" fmla="*/ 28 h 321"/>
                  <a:gd name="T26" fmla="*/ 1885 w 1929"/>
                  <a:gd name="T27" fmla="*/ 16 h 321"/>
                  <a:gd name="T28" fmla="*/ 1869 w 1929"/>
                  <a:gd name="T29" fmla="*/ 7 h 321"/>
                  <a:gd name="T30" fmla="*/ 1851 w 1929"/>
                  <a:gd name="T31" fmla="*/ 1 h 321"/>
                  <a:gd name="T32" fmla="*/ 1831 w 1929"/>
                  <a:gd name="T33" fmla="*/ 0 h 321"/>
                  <a:gd name="T34" fmla="*/ 86 w 1929"/>
                  <a:gd name="T35" fmla="*/ 0 h 321"/>
                  <a:gd name="T36" fmla="*/ 67 w 1929"/>
                  <a:gd name="T37" fmla="*/ 4 h 321"/>
                  <a:gd name="T38" fmla="*/ 50 w 1929"/>
                  <a:gd name="T39" fmla="*/ 12 h 321"/>
                  <a:gd name="T40" fmla="*/ 34 w 1929"/>
                  <a:gd name="T41" fmla="*/ 22 h 321"/>
                  <a:gd name="T42" fmla="*/ 22 w 1929"/>
                  <a:gd name="T43" fmla="*/ 34 h 321"/>
                  <a:gd name="T44" fmla="*/ 11 w 1929"/>
                  <a:gd name="T45" fmla="*/ 50 h 321"/>
                  <a:gd name="T46" fmla="*/ 4 w 1929"/>
                  <a:gd name="T47" fmla="*/ 67 h 321"/>
                  <a:gd name="T48" fmla="*/ 0 w 1929"/>
                  <a:gd name="T49" fmla="*/ 86 h 321"/>
                  <a:gd name="T50" fmla="*/ 0 w 1929"/>
                  <a:gd name="T51" fmla="*/ 225 h 321"/>
                  <a:gd name="T52" fmla="*/ 1 w 1929"/>
                  <a:gd name="T53" fmla="*/ 244 h 321"/>
                  <a:gd name="T54" fmla="*/ 7 w 1929"/>
                  <a:gd name="T55" fmla="*/ 262 h 321"/>
                  <a:gd name="T56" fmla="*/ 16 w 1929"/>
                  <a:gd name="T57" fmla="*/ 279 h 321"/>
                  <a:gd name="T58" fmla="*/ 28 w 1929"/>
                  <a:gd name="T59" fmla="*/ 293 h 321"/>
                  <a:gd name="T60" fmla="*/ 41 w 1929"/>
                  <a:gd name="T61" fmla="*/ 305 h 321"/>
                  <a:gd name="T62" fmla="*/ 58 w 1929"/>
                  <a:gd name="T63" fmla="*/ 313 h 321"/>
                  <a:gd name="T64" fmla="*/ 76 w 1929"/>
                  <a:gd name="T65" fmla="*/ 319 h 321"/>
                  <a:gd name="T66" fmla="*/ 96 w 1929"/>
                  <a:gd name="T6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9" h="321">
                    <a:moveTo>
                      <a:pt x="1831" y="321"/>
                    </a:moveTo>
                    <a:lnTo>
                      <a:pt x="1841" y="320"/>
                    </a:lnTo>
                    <a:lnTo>
                      <a:pt x="1851" y="319"/>
                    </a:lnTo>
                    <a:lnTo>
                      <a:pt x="1860" y="316"/>
                    </a:lnTo>
                    <a:lnTo>
                      <a:pt x="1869" y="313"/>
                    </a:lnTo>
                    <a:lnTo>
                      <a:pt x="1878" y="309"/>
                    </a:lnTo>
                    <a:lnTo>
                      <a:pt x="1885" y="305"/>
                    </a:lnTo>
                    <a:lnTo>
                      <a:pt x="1893" y="298"/>
                    </a:lnTo>
                    <a:lnTo>
                      <a:pt x="1900" y="293"/>
                    </a:lnTo>
                    <a:lnTo>
                      <a:pt x="1907" y="286"/>
                    </a:lnTo>
                    <a:lnTo>
                      <a:pt x="1912" y="279"/>
                    </a:lnTo>
                    <a:lnTo>
                      <a:pt x="1917" y="271"/>
                    </a:lnTo>
                    <a:lnTo>
                      <a:pt x="1921" y="262"/>
                    </a:lnTo>
                    <a:lnTo>
                      <a:pt x="1924" y="253"/>
                    </a:lnTo>
                    <a:lnTo>
                      <a:pt x="1927" y="244"/>
                    </a:lnTo>
                    <a:lnTo>
                      <a:pt x="1928" y="235"/>
                    </a:lnTo>
                    <a:lnTo>
                      <a:pt x="1929" y="225"/>
                    </a:lnTo>
                    <a:lnTo>
                      <a:pt x="1929" y="96"/>
                    </a:lnTo>
                    <a:lnTo>
                      <a:pt x="1928" y="86"/>
                    </a:lnTo>
                    <a:lnTo>
                      <a:pt x="1927" y="76"/>
                    </a:lnTo>
                    <a:lnTo>
                      <a:pt x="1924" y="67"/>
                    </a:lnTo>
                    <a:lnTo>
                      <a:pt x="1921" y="58"/>
                    </a:lnTo>
                    <a:lnTo>
                      <a:pt x="1917" y="50"/>
                    </a:lnTo>
                    <a:lnTo>
                      <a:pt x="1912" y="42"/>
                    </a:lnTo>
                    <a:lnTo>
                      <a:pt x="1907" y="34"/>
                    </a:lnTo>
                    <a:lnTo>
                      <a:pt x="1900" y="28"/>
                    </a:lnTo>
                    <a:lnTo>
                      <a:pt x="1893" y="22"/>
                    </a:lnTo>
                    <a:lnTo>
                      <a:pt x="1885" y="16"/>
                    </a:lnTo>
                    <a:lnTo>
                      <a:pt x="1878" y="12"/>
                    </a:lnTo>
                    <a:lnTo>
                      <a:pt x="1869" y="7"/>
                    </a:lnTo>
                    <a:lnTo>
                      <a:pt x="1860" y="4"/>
                    </a:lnTo>
                    <a:lnTo>
                      <a:pt x="1851" y="1"/>
                    </a:lnTo>
                    <a:lnTo>
                      <a:pt x="1841" y="0"/>
                    </a:lnTo>
                    <a:lnTo>
                      <a:pt x="1831" y="0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6" y="1"/>
                    </a:lnTo>
                    <a:lnTo>
                      <a:pt x="67" y="4"/>
                    </a:lnTo>
                    <a:lnTo>
                      <a:pt x="58" y="7"/>
                    </a:lnTo>
                    <a:lnTo>
                      <a:pt x="50" y="12"/>
                    </a:lnTo>
                    <a:lnTo>
                      <a:pt x="41" y="16"/>
                    </a:lnTo>
                    <a:lnTo>
                      <a:pt x="34" y="22"/>
                    </a:lnTo>
                    <a:lnTo>
                      <a:pt x="28" y="28"/>
                    </a:lnTo>
                    <a:lnTo>
                      <a:pt x="22" y="34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8"/>
                    </a:lnTo>
                    <a:lnTo>
                      <a:pt x="4" y="67"/>
                    </a:lnTo>
                    <a:lnTo>
                      <a:pt x="1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225"/>
                    </a:lnTo>
                    <a:lnTo>
                      <a:pt x="0" y="235"/>
                    </a:lnTo>
                    <a:lnTo>
                      <a:pt x="1" y="244"/>
                    </a:lnTo>
                    <a:lnTo>
                      <a:pt x="4" y="253"/>
                    </a:lnTo>
                    <a:lnTo>
                      <a:pt x="7" y="262"/>
                    </a:lnTo>
                    <a:lnTo>
                      <a:pt x="11" y="271"/>
                    </a:lnTo>
                    <a:lnTo>
                      <a:pt x="16" y="279"/>
                    </a:lnTo>
                    <a:lnTo>
                      <a:pt x="22" y="286"/>
                    </a:lnTo>
                    <a:lnTo>
                      <a:pt x="28" y="293"/>
                    </a:lnTo>
                    <a:lnTo>
                      <a:pt x="34" y="298"/>
                    </a:lnTo>
                    <a:lnTo>
                      <a:pt x="41" y="305"/>
                    </a:lnTo>
                    <a:lnTo>
                      <a:pt x="50" y="309"/>
                    </a:lnTo>
                    <a:lnTo>
                      <a:pt x="58" y="313"/>
                    </a:lnTo>
                    <a:lnTo>
                      <a:pt x="67" y="316"/>
                    </a:lnTo>
                    <a:lnTo>
                      <a:pt x="76" y="319"/>
                    </a:lnTo>
                    <a:lnTo>
                      <a:pt x="86" y="320"/>
                    </a:lnTo>
                    <a:lnTo>
                      <a:pt x="96" y="321"/>
                    </a:lnTo>
                    <a:lnTo>
                      <a:pt x="1831" y="321"/>
                    </a:lnTo>
                    <a:close/>
                  </a:path>
                </a:pathLst>
              </a:custGeom>
              <a:solidFill>
                <a:srgbClr val="E5E9E7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3" name="Freeform 583"/>
              <p:cNvSpPr>
                <a:spLocks/>
              </p:cNvSpPr>
              <p:nvPr/>
            </p:nvSpPr>
            <p:spPr bwMode="auto">
              <a:xfrm>
                <a:off x="2804" y="1814"/>
                <a:ext cx="48" cy="9"/>
              </a:xfrm>
              <a:custGeom>
                <a:avLst/>
                <a:gdLst>
                  <a:gd name="T0" fmla="*/ 438 w 480"/>
                  <a:gd name="T1" fmla="*/ 90 h 91"/>
                  <a:gd name="T2" fmla="*/ 447 w 480"/>
                  <a:gd name="T3" fmla="*/ 88 h 91"/>
                  <a:gd name="T4" fmla="*/ 455 w 480"/>
                  <a:gd name="T5" fmla="*/ 85 h 91"/>
                  <a:gd name="T6" fmla="*/ 462 w 480"/>
                  <a:gd name="T7" fmla="*/ 80 h 91"/>
                  <a:gd name="T8" fmla="*/ 468 w 480"/>
                  <a:gd name="T9" fmla="*/ 74 h 91"/>
                  <a:gd name="T10" fmla="*/ 474 w 480"/>
                  <a:gd name="T11" fmla="*/ 67 h 91"/>
                  <a:gd name="T12" fmla="*/ 477 w 480"/>
                  <a:gd name="T13" fmla="*/ 59 h 91"/>
                  <a:gd name="T14" fmla="*/ 479 w 480"/>
                  <a:gd name="T15" fmla="*/ 49 h 91"/>
                  <a:gd name="T16" fmla="*/ 479 w 480"/>
                  <a:gd name="T17" fmla="*/ 40 h 91"/>
                  <a:gd name="T18" fmla="*/ 477 w 480"/>
                  <a:gd name="T19" fmla="*/ 31 h 91"/>
                  <a:gd name="T20" fmla="*/ 474 w 480"/>
                  <a:gd name="T21" fmla="*/ 23 h 91"/>
                  <a:gd name="T22" fmla="*/ 468 w 480"/>
                  <a:gd name="T23" fmla="*/ 15 h 91"/>
                  <a:gd name="T24" fmla="*/ 462 w 480"/>
                  <a:gd name="T25" fmla="*/ 9 h 91"/>
                  <a:gd name="T26" fmla="*/ 455 w 480"/>
                  <a:gd name="T27" fmla="*/ 5 h 91"/>
                  <a:gd name="T28" fmla="*/ 447 w 480"/>
                  <a:gd name="T29" fmla="*/ 1 h 91"/>
                  <a:gd name="T30" fmla="*/ 438 w 480"/>
                  <a:gd name="T31" fmla="*/ 0 h 91"/>
                  <a:gd name="T32" fmla="*/ 45 w 480"/>
                  <a:gd name="T33" fmla="*/ 0 h 91"/>
                  <a:gd name="T34" fmla="*/ 36 w 480"/>
                  <a:gd name="T35" fmla="*/ 0 h 91"/>
                  <a:gd name="T36" fmla="*/ 28 w 480"/>
                  <a:gd name="T37" fmla="*/ 3 h 91"/>
                  <a:gd name="T38" fmla="*/ 20 w 480"/>
                  <a:gd name="T39" fmla="*/ 7 h 91"/>
                  <a:gd name="T40" fmla="*/ 13 w 480"/>
                  <a:gd name="T41" fmla="*/ 12 h 91"/>
                  <a:gd name="T42" fmla="*/ 7 w 480"/>
                  <a:gd name="T43" fmla="*/ 20 h 91"/>
                  <a:gd name="T44" fmla="*/ 3 w 480"/>
                  <a:gd name="T45" fmla="*/ 27 h 91"/>
                  <a:gd name="T46" fmla="*/ 0 w 480"/>
                  <a:gd name="T47" fmla="*/ 35 h 91"/>
                  <a:gd name="T48" fmla="*/ 0 w 480"/>
                  <a:gd name="T49" fmla="*/ 45 h 91"/>
                  <a:gd name="T50" fmla="*/ 0 w 480"/>
                  <a:gd name="T51" fmla="*/ 53 h 91"/>
                  <a:gd name="T52" fmla="*/ 3 w 480"/>
                  <a:gd name="T53" fmla="*/ 63 h 91"/>
                  <a:gd name="T54" fmla="*/ 7 w 480"/>
                  <a:gd name="T55" fmla="*/ 70 h 91"/>
                  <a:gd name="T56" fmla="*/ 13 w 480"/>
                  <a:gd name="T57" fmla="*/ 77 h 91"/>
                  <a:gd name="T58" fmla="*/ 20 w 480"/>
                  <a:gd name="T59" fmla="*/ 83 h 91"/>
                  <a:gd name="T60" fmla="*/ 28 w 480"/>
                  <a:gd name="T61" fmla="*/ 87 h 91"/>
                  <a:gd name="T62" fmla="*/ 36 w 480"/>
                  <a:gd name="T63" fmla="*/ 90 h 91"/>
                  <a:gd name="T64" fmla="*/ 45 w 480"/>
                  <a:gd name="T6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91">
                    <a:moveTo>
                      <a:pt x="433" y="91"/>
                    </a:moveTo>
                    <a:lnTo>
                      <a:pt x="438" y="90"/>
                    </a:lnTo>
                    <a:lnTo>
                      <a:pt x="442" y="90"/>
                    </a:lnTo>
                    <a:lnTo>
                      <a:pt x="447" y="88"/>
                    </a:lnTo>
                    <a:lnTo>
                      <a:pt x="451" y="87"/>
                    </a:lnTo>
                    <a:lnTo>
                      <a:pt x="455" y="85"/>
                    </a:lnTo>
                    <a:lnTo>
                      <a:pt x="458" y="83"/>
                    </a:lnTo>
                    <a:lnTo>
                      <a:pt x="462" y="80"/>
                    </a:lnTo>
                    <a:lnTo>
                      <a:pt x="465" y="77"/>
                    </a:lnTo>
                    <a:lnTo>
                      <a:pt x="468" y="74"/>
                    </a:lnTo>
                    <a:lnTo>
                      <a:pt x="472" y="70"/>
                    </a:lnTo>
                    <a:lnTo>
                      <a:pt x="474" y="67"/>
                    </a:lnTo>
                    <a:lnTo>
                      <a:pt x="476" y="63"/>
                    </a:lnTo>
                    <a:lnTo>
                      <a:pt x="477" y="59"/>
                    </a:lnTo>
                    <a:lnTo>
                      <a:pt x="479" y="53"/>
                    </a:lnTo>
                    <a:lnTo>
                      <a:pt x="479" y="49"/>
                    </a:lnTo>
                    <a:lnTo>
                      <a:pt x="480" y="45"/>
                    </a:lnTo>
                    <a:lnTo>
                      <a:pt x="479" y="40"/>
                    </a:lnTo>
                    <a:lnTo>
                      <a:pt x="479" y="35"/>
                    </a:lnTo>
                    <a:lnTo>
                      <a:pt x="477" y="31"/>
                    </a:lnTo>
                    <a:lnTo>
                      <a:pt x="476" y="27"/>
                    </a:lnTo>
                    <a:lnTo>
                      <a:pt x="474" y="23"/>
                    </a:lnTo>
                    <a:lnTo>
                      <a:pt x="472" y="20"/>
                    </a:lnTo>
                    <a:lnTo>
                      <a:pt x="468" y="15"/>
                    </a:lnTo>
                    <a:lnTo>
                      <a:pt x="465" y="12"/>
                    </a:lnTo>
                    <a:lnTo>
                      <a:pt x="462" y="9"/>
                    </a:lnTo>
                    <a:lnTo>
                      <a:pt x="458" y="7"/>
                    </a:lnTo>
                    <a:lnTo>
                      <a:pt x="455" y="5"/>
                    </a:lnTo>
                    <a:lnTo>
                      <a:pt x="451" y="3"/>
                    </a:lnTo>
                    <a:lnTo>
                      <a:pt x="447" y="1"/>
                    </a:lnTo>
                    <a:lnTo>
                      <a:pt x="442" y="0"/>
                    </a:lnTo>
                    <a:lnTo>
                      <a:pt x="438" y="0"/>
                    </a:lnTo>
                    <a:lnTo>
                      <a:pt x="433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4" y="5"/>
                    </a:lnTo>
                    <a:lnTo>
                      <a:pt x="20" y="7"/>
                    </a:lnTo>
                    <a:lnTo>
                      <a:pt x="17" y="9"/>
                    </a:lnTo>
                    <a:lnTo>
                      <a:pt x="13" y="12"/>
                    </a:lnTo>
                    <a:lnTo>
                      <a:pt x="10" y="15"/>
                    </a:lnTo>
                    <a:lnTo>
                      <a:pt x="7" y="20"/>
                    </a:lnTo>
                    <a:lnTo>
                      <a:pt x="5" y="23"/>
                    </a:lnTo>
                    <a:lnTo>
                      <a:pt x="3" y="27"/>
                    </a:lnTo>
                    <a:lnTo>
                      <a:pt x="2" y="31"/>
                    </a:lnTo>
                    <a:lnTo>
                      <a:pt x="0" y="35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3" y="63"/>
                    </a:lnTo>
                    <a:lnTo>
                      <a:pt x="5" y="67"/>
                    </a:lnTo>
                    <a:lnTo>
                      <a:pt x="7" y="70"/>
                    </a:lnTo>
                    <a:lnTo>
                      <a:pt x="10" y="74"/>
                    </a:lnTo>
                    <a:lnTo>
                      <a:pt x="13" y="77"/>
                    </a:lnTo>
                    <a:lnTo>
                      <a:pt x="17" y="80"/>
                    </a:lnTo>
                    <a:lnTo>
                      <a:pt x="20" y="83"/>
                    </a:lnTo>
                    <a:lnTo>
                      <a:pt x="24" y="85"/>
                    </a:lnTo>
                    <a:lnTo>
                      <a:pt x="28" y="87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5" y="91"/>
                    </a:lnTo>
                    <a:lnTo>
                      <a:pt x="433" y="91"/>
                    </a:lnTo>
                    <a:close/>
                  </a:path>
                </a:pathLst>
              </a:custGeom>
              <a:solidFill>
                <a:srgbClr val="CED2D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4" name="Rectangle 584"/>
              <p:cNvSpPr>
                <a:spLocks noChangeArrowheads="1"/>
              </p:cNvSpPr>
              <p:nvPr/>
            </p:nvSpPr>
            <p:spPr bwMode="auto">
              <a:xfrm>
                <a:off x="2746" y="228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5" name="Rectangle 585"/>
              <p:cNvSpPr>
                <a:spLocks noChangeArrowheads="1"/>
              </p:cNvSpPr>
              <p:nvPr/>
            </p:nvSpPr>
            <p:spPr bwMode="auto">
              <a:xfrm>
                <a:off x="2746" y="227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6" name="Rectangle 586"/>
              <p:cNvSpPr>
                <a:spLocks noChangeArrowheads="1"/>
              </p:cNvSpPr>
              <p:nvPr/>
            </p:nvSpPr>
            <p:spPr bwMode="auto">
              <a:xfrm>
                <a:off x="2746" y="231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7" name="Rectangle 587"/>
              <p:cNvSpPr>
                <a:spLocks noChangeArrowheads="1"/>
              </p:cNvSpPr>
              <p:nvPr/>
            </p:nvSpPr>
            <p:spPr bwMode="auto">
              <a:xfrm>
                <a:off x="2746" y="230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8" name="Rectangle 588"/>
              <p:cNvSpPr>
                <a:spLocks noChangeArrowheads="1"/>
              </p:cNvSpPr>
              <p:nvPr/>
            </p:nvSpPr>
            <p:spPr bwMode="auto">
              <a:xfrm>
                <a:off x="2746" y="2237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49" name="Rectangle 589"/>
              <p:cNvSpPr>
                <a:spLocks noChangeArrowheads="1"/>
              </p:cNvSpPr>
              <p:nvPr/>
            </p:nvSpPr>
            <p:spPr bwMode="auto">
              <a:xfrm>
                <a:off x="2746" y="2223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0" name="Rectangle 590"/>
              <p:cNvSpPr>
                <a:spLocks noChangeArrowheads="1"/>
              </p:cNvSpPr>
              <p:nvPr/>
            </p:nvSpPr>
            <p:spPr bwMode="auto">
              <a:xfrm>
                <a:off x="2746" y="2262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1" name="Rectangle 591"/>
              <p:cNvSpPr>
                <a:spLocks noChangeArrowheads="1"/>
              </p:cNvSpPr>
              <p:nvPr/>
            </p:nvSpPr>
            <p:spPr bwMode="auto">
              <a:xfrm>
                <a:off x="2746" y="2248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2" name="Rectangle 592"/>
              <p:cNvSpPr>
                <a:spLocks noChangeArrowheads="1"/>
              </p:cNvSpPr>
              <p:nvPr/>
            </p:nvSpPr>
            <p:spPr bwMode="auto">
              <a:xfrm>
                <a:off x="2746" y="218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3" name="Rectangle 593"/>
              <p:cNvSpPr>
                <a:spLocks noChangeArrowheads="1"/>
              </p:cNvSpPr>
              <p:nvPr/>
            </p:nvSpPr>
            <p:spPr bwMode="auto">
              <a:xfrm>
                <a:off x="2746" y="217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4" name="Rectangle 594"/>
              <p:cNvSpPr>
                <a:spLocks noChangeArrowheads="1"/>
              </p:cNvSpPr>
              <p:nvPr/>
            </p:nvSpPr>
            <p:spPr bwMode="auto">
              <a:xfrm>
                <a:off x="2746" y="220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5" name="Rectangle 595"/>
              <p:cNvSpPr>
                <a:spLocks noChangeArrowheads="1"/>
              </p:cNvSpPr>
              <p:nvPr/>
            </p:nvSpPr>
            <p:spPr bwMode="auto">
              <a:xfrm>
                <a:off x="2746" y="2196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6" name="Rectangle 596"/>
              <p:cNvSpPr>
                <a:spLocks noChangeArrowheads="1"/>
              </p:cNvSpPr>
              <p:nvPr/>
            </p:nvSpPr>
            <p:spPr bwMode="auto">
              <a:xfrm>
                <a:off x="2746" y="213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7" name="Rectangle 597"/>
              <p:cNvSpPr>
                <a:spLocks noChangeArrowheads="1"/>
              </p:cNvSpPr>
              <p:nvPr/>
            </p:nvSpPr>
            <p:spPr bwMode="auto">
              <a:xfrm>
                <a:off x="2746" y="211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8" name="Rectangle 598"/>
              <p:cNvSpPr>
                <a:spLocks noChangeArrowheads="1"/>
              </p:cNvSpPr>
              <p:nvPr/>
            </p:nvSpPr>
            <p:spPr bwMode="auto">
              <a:xfrm>
                <a:off x="2746" y="215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59" name="Rectangle 599"/>
              <p:cNvSpPr>
                <a:spLocks noChangeArrowheads="1"/>
              </p:cNvSpPr>
              <p:nvPr/>
            </p:nvSpPr>
            <p:spPr bwMode="auto">
              <a:xfrm>
                <a:off x="2746" y="214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0" name="Rectangle 600"/>
              <p:cNvSpPr>
                <a:spLocks noChangeArrowheads="1"/>
              </p:cNvSpPr>
              <p:nvPr/>
            </p:nvSpPr>
            <p:spPr bwMode="auto">
              <a:xfrm>
                <a:off x="2746" y="208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1" name="Rectangle 601"/>
              <p:cNvSpPr>
                <a:spLocks noChangeArrowheads="1"/>
              </p:cNvSpPr>
              <p:nvPr/>
            </p:nvSpPr>
            <p:spPr bwMode="auto">
              <a:xfrm>
                <a:off x="2746" y="2067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2" name="Rectangle 602"/>
              <p:cNvSpPr>
                <a:spLocks noChangeArrowheads="1"/>
              </p:cNvSpPr>
              <p:nvPr/>
            </p:nvSpPr>
            <p:spPr bwMode="auto">
              <a:xfrm>
                <a:off x="2746" y="210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3" name="Rectangle 603"/>
              <p:cNvSpPr>
                <a:spLocks noChangeArrowheads="1"/>
              </p:cNvSpPr>
              <p:nvPr/>
            </p:nvSpPr>
            <p:spPr bwMode="auto">
              <a:xfrm>
                <a:off x="2746" y="209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4" name="Rectangle 604"/>
              <p:cNvSpPr>
                <a:spLocks noChangeArrowheads="1"/>
              </p:cNvSpPr>
              <p:nvPr/>
            </p:nvSpPr>
            <p:spPr bwMode="auto">
              <a:xfrm>
                <a:off x="2746" y="2029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5" name="Rectangle 605"/>
              <p:cNvSpPr>
                <a:spLocks noChangeArrowheads="1"/>
              </p:cNvSpPr>
              <p:nvPr/>
            </p:nvSpPr>
            <p:spPr bwMode="auto">
              <a:xfrm>
                <a:off x="2746" y="2015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6" name="Rectangle 606"/>
              <p:cNvSpPr>
                <a:spLocks noChangeArrowheads="1"/>
              </p:cNvSpPr>
              <p:nvPr/>
            </p:nvSpPr>
            <p:spPr bwMode="auto">
              <a:xfrm>
                <a:off x="2746" y="2054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7" name="Rectangle 607"/>
              <p:cNvSpPr>
                <a:spLocks noChangeArrowheads="1"/>
              </p:cNvSpPr>
              <p:nvPr/>
            </p:nvSpPr>
            <p:spPr bwMode="auto">
              <a:xfrm>
                <a:off x="2746" y="2040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8" name="Rectangle 608"/>
              <p:cNvSpPr>
                <a:spLocks noChangeArrowheads="1"/>
              </p:cNvSpPr>
              <p:nvPr/>
            </p:nvSpPr>
            <p:spPr bwMode="auto">
              <a:xfrm>
                <a:off x="2746" y="197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69" name="Rectangle 609"/>
              <p:cNvSpPr>
                <a:spLocks noChangeArrowheads="1"/>
              </p:cNvSpPr>
              <p:nvPr/>
            </p:nvSpPr>
            <p:spPr bwMode="auto">
              <a:xfrm>
                <a:off x="2746" y="1962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0" name="Rectangle 610"/>
              <p:cNvSpPr>
                <a:spLocks noChangeArrowheads="1"/>
              </p:cNvSpPr>
              <p:nvPr/>
            </p:nvSpPr>
            <p:spPr bwMode="auto">
              <a:xfrm>
                <a:off x="2746" y="200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1" name="Rectangle 611"/>
              <p:cNvSpPr>
                <a:spLocks noChangeArrowheads="1"/>
              </p:cNvSpPr>
              <p:nvPr/>
            </p:nvSpPr>
            <p:spPr bwMode="auto">
              <a:xfrm>
                <a:off x="2746" y="1988"/>
                <a:ext cx="149" cy="6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2" name="Rectangle 612"/>
              <p:cNvSpPr>
                <a:spLocks noChangeArrowheads="1"/>
              </p:cNvSpPr>
              <p:nvPr/>
            </p:nvSpPr>
            <p:spPr bwMode="auto">
              <a:xfrm>
                <a:off x="2746" y="1924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3" name="Rectangle 613"/>
              <p:cNvSpPr>
                <a:spLocks noChangeArrowheads="1"/>
              </p:cNvSpPr>
              <p:nvPr/>
            </p:nvSpPr>
            <p:spPr bwMode="auto">
              <a:xfrm>
                <a:off x="2746" y="1911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4" name="Rectangle 614"/>
              <p:cNvSpPr>
                <a:spLocks noChangeArrowheads="1"/>
              </p:cNvSpPr>
              <p:nvPr/>
            </p:nvSpPr>
            <p:spPr bwMode="auto">
              <a:xfrm>
                <a:off x="2746" y="1949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5" name="Rectangle 615"/>
              <p:cNvSpPr>
                <a:spLocks noChangeArrowheads="1"/>
              </p:cNvSpPr>
              <p:nvPr/>
            </p:nvSpPr>
            <p:spPr bwMode="auto">
              <a:xfrm>
                <a:off x="2746" y="1936"/>
                <a:ext cx="149" cy="7"/>
              </a:xfrm>
              <a:prstGeom prst="rect">
                <a:avLst/>
              </a:prstGeom>
              <a:solidFill>
                <a:srgbClr val="7D7C7B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6" name="Line 616"/>
              <p:cNvSpPr>
                <a:spLocks noChangeShapeType="1"/>
              </p:cNvSpPr>
              <p:nvPr/>
            </p:nvSpPr>
            <p:spPr bwMode="auto">
              <a:xfrm flipH="1">
                <a:off x="2618" y="2352"/>
                <a:ext cx="277" cy="1"/>
              </a:xfrm>
              <a:prstGeom prst="line">
                <a:avLst/>
              </a:prstGeom>
              <a:noFill/>
              <a:ln w="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7" name="Freeform 617"/>
              <p:cNvSpPr>
                <a:spLocks/>
              </p:cNvSpPr>
              <p:nvPr/>
            </p:nvSpPr>
            <p:spPr bwMode="auto">
              <a:xfrm>
                <a:off x="2496" y="2326"/>
                <a:ext cx="122" cy="26"/>
              </a:xfrm>
              <a:custGeom>
                <a:avLst/>
                <a:gdLst>
                  <a:gd name="T0" fmla="*/ 1220 w 1220"/>
                  <a:gd name="T1" fmla="*/ 261 h 261"/>
                  <a:gd name="T2" fmla="*/ 1215 w 1220"/>
                  <a:gd name="T3" fmla="*/ 258 h 261"/>
                  <a:gd name="T4" fmla="*/ 1199 w 1220"/>
                  <a:gd name="T5" fmla="*/ 249 h 261"/>
                  <a:gd name="T6" fmla="*/ 1174 w 1220"/>
                  <a:gd name="T7" fmla="*/ 236 h 261"/>
                  <a:gd name="T8" fmla="*/ 1139 w 1220"/>
                  <a:gd name="T9" fmla="*/ 220 h 261"/>
                  <a:gd name="T10" fmla="*/ 1094 w 1220"/>
                  <a:gd name="T11" fmla="*/ 200 h 261"/>
                  <a:gd name="T12" fmla="*/ 1040 w 1220"/>
                  <a:gd name="T13" fmla="*/ 177 h 261"/>
                  <a:gd name="T14" fmla="*/ 976 w 1220"/>
                  <a:gd name="T15" fmla="*/ 154 h 261"/>
                  <a:gd name="T16" fmla="*/ 903 w 1220"/>
                  <a:gd name="T17" fmla="*/ 130 h 261"/>
                  <a:gd name="T18" fmla="*/ 821 w 1220"/>
                  <a:gd name="T19" fmla="*/ 105 h 261"/>
                  <a:gd name="T20" fmla="*/ 730 w 1220"/>
                  <a:gd name="T21" fmla="*/ 82 h 261"/>
                  <a:gd name="T22" fmla="*/ 630 w 1220"/>
                  <a:gd name="T23" fmla="*/ 59 h 261"/>
                  <a:gd name="T24" fmla="*/ 521 w 1220"/>
                  <a:gd name="T25" fmla="*/ 40 h 261"/>
                  <a:gd name="T26" fmla="*/ 402 w 1220"/>
                  <a:gd name="T27" fmla="*/ 23 h 261"/>
                  <a:gd name="T28" fmla="*/ 277 w 1220"/>
                  <a:gd name="T29" fmla="*/ 10 h 261"/>
                  <a:gd name="T30" fmla="*/ 142 w 1220"/>
                  <a:gd name="T31" fmla="*/ 2 h 261"/>
                  <a:gd name="T32" fmla="*/ 0 w 1220"/>
                  <a:gd name="T33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20" h="261">
                    <a:moveTo>
                      <a:pt x="1220" y="261"/>
                    </a:moveTo>
                    <a:lnTo>
                      <a:pt x="1215" y="258"/>
                    </a:lnTo>
                    <a:lnTo>
                      <a:pt x="1199" y="249"/>
                    </a:lnTo>
                    <a:lnTo>
                      <a:pt x="1174" y="236"/>
                    </a:lnTo>
                    <a:lnTo>
                      <a:pt x="1139" y="220"/>
                    </a:lnTo>
                    <a:lnTo>
                      <a:pt x="1094" y="200"/>
                    </a:lnTo>
                    <a:lnTo>
                      <a:pt x="1040" y="177"/>
                    </a:lnTo>
                    <a:lnTo>
                      <a:pt x="976" y="154"/>
                    </a:lnTo>
                    <a:lnTo>
                      <a:pt x="903" y="130"/>
                    </a:lnTo>
                    <a:lnTo>
                      <a:pt x="821" y="105"/>
                    </a:lnTo>
                    <a:lnTo>
                      <a:pt x="730" y="82"/>
                    </a:lnTo>
                    <a:lnTo>
                      <a:pt x="630" y="59"/>
                    </a:lnTo>
                    <a:lnTo>
                      <a:pt x="521" y="40"/>
                    </a:lnTo>
                    <a:lnTo>
                      <a:pt x="402" y="23"/>
                    </a:lnTo>
                    <a:lnTo>
                      <a:pt x="277" y="10"/>
                    </a:lnTo>
                    <a:lnTo>
                      <a:pt x="142" y="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8" name="Freeform 618"/>
              <p:cNvSpPr>
                <a:spLocks/>
              </p:cNvSpPr>
              <p:nvPr/>
            </p:nvSpPr>
            <p:spPr bwMode="auto">
              <a:xfrm>
                <a:off x="2618" y="2352"/>
                <a:ext cx="1" cy="1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79" name="Freeform 619"/>
              <p:cNvSpPr>
                <a:spLocks/>
              </p:cNvSpPr>
              <p:nvPr/>
            </p:nvSpPr>
            <p:spPr bwMode="auto">
              <a:xfrm>
                <a:off x="2496" y="2326"/>
                <a:ext cx="1" cy="1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80" name="Freeform 620"/>
              <p:cNvSpPr>
                <a:spLocks/>
              </p:cNvSpPr>
              <p:nvPr/>
            </p:nvSpPr>
            <p:spPr bwMode="auto">
              <a:xfrm>
                <a:off x="2903" y="1621"/>
                <a:ext cx="65" cy="64"/>
              </a:xfrm>
              <a:custGeom>
                <a:avLst/>
                <a:gdLst>
                  <a:gd name="T0" fmla="*/ 585 w 644"/>
                  <a:gd name="T1" fmla="*/ 641 h 642"/>
                  <a:gd name="T2" fmla="*/ 598 w 644"/>
                  <a:gd name="T3" fmla="*/ 639 h 642"/>
                  <a:gd name="T4" fmla="*/ 610 w 644"/>
                  <a:gd name="T5" fmla="*/ 634 h 642"/>
                  <a:gd name="T6" fmla="*/ 620 w 644"/>
                  <a:gd name="T7" fmla="*/ 626 h 642"/>
                  <a:gd name="T8" fmla="*/ 629 w 644"/>
                  <a:gd name="T9" fmla="*/ 618 h 642"/>
                  <a:gd name="T10" fmla="*/ 636 w 644"/>
                  <a:gd name="T11" fmla="*/ 608 h 642"/>
                  <a:gd name="T12" fmla="*/ 641 w 644"/>
                  <a:gd name="T13" fmla="*/ 597 h 642"/>
                  <a:gd name="T14" fmla="*/ 643 w 644"/>
                  <a:gd name="T15" fmla="*/ 584 h 642"/>
                  <a:gd name="T16" fmla="*/ 644 w 644"/>
                  <a:gd name="T17" fmla="*/ 64 h 642"/>
                  <a:gd name="T18" fmla="*/ 642 w 644"/>
                  <a:gd name="T19" fmla="*/ 51 h 642"/>
                  <a:gd name="T20" fmla="*/ 639 w 644"/>
                  <a:gd name="T21" fmla="*/ 38 h 642"/>
                  <a:gd name="T22" fmla="*/ 633 w 644"/>
                  <a:gd name="T23" fmla="*/ 28 h 642"/>
                  <a:gd name="T24" fmla="*/ 624 w 644"/>
                  <a:gd name="T25" fmla="*/ 19 h 642"/>
                  <a:gd name="T26" fmla="*/ 615 w 644"/>
                  <a:gd name="T27" fmla="*/ 11 h 642"/>
                  <a:gd name="T28" fmla="*/ 604 w 644"/>
                  <a:gd name="T29" fmla="*/ 5 h 642"/>
                  <a:gd name="T30" fmla="*/ 591 w 644"/>
                  <a:gd name="T31" fmla="*/ 1 h 642"/>
                  <a:gd name="T32" fmla="*/ 579 w 644"/>
                  <a:gd name="T33" fmla="*/ 0 h 642"/>
                  <a:gd name="T34" fmla="*/ 58 w 644"/>
                  <a:gd name="T35" fmla="*/ 0 h 642"/>
                  <a:gd name="T36" fmla="*/ 45 w 644"/>
                  <a:gd name="T37" fmla="*/ 2 h 642"/>
                  <a:gd name="T38" fmla="*/ 34 w 644"/>
                  <a:gd name="T39" fmla="*/ 8 h 642"/>
                  <a:gd name="T40" fmla="*/ 23 w 644"/>
                  <a:gd name="T41" fmla="*/ 15 h 642"/>
                  <a:gd name="T42" fmla="*/ 14 w 644"/>
                  <a:gd name="T43" fmla="*/ 23 h 642"/>
                  <a:gd name="T44" fmla="*/ 7 w 644"/>
                  <a:gd name="T45" fmla="*/ 33 h 642"/>
                  <a:gd name="T46" fmla="*/ 2 w 644"/>
                  <a:gd name="T47" fmla="*/ 45 h 642"/>
                  <a:gd name="T48" fmla="*/ 0 w 644"/>
                  <a:gd name="T49" fmla="*/ 57 h 642"/>
                  <a:gd name="T50" fmla="*/ 0 w 644"/>
                  <a:gd name="T51" fmla="*/ 578 h 642"/>
                  <a:gd name="T52" fmla="*/ 1 w 644"/>
                  <a:gd name="T53" fmla="*/ 591 h 642"/>
                  <a:gd name="T54" fmla="*/ 4 w 644"/>
                  <a:gd name="T55" fmla="*/ 603 h 642"/>
                  <a:gd name="T56" fmla="*/ 10 w 644"/>
                  <a:gd name="T57" fmla="*/ 613 h 642"/>
                  <a:gd name="T58" fmla="*/ 18 w 644"/>
                  <a:gd name="T59" fmla="*/ 622 h 642"/>
                  <a:gd name="T60" fmla="*/ 27 w 644"/>
                  <a:gd name="T61" fmla="*/ 631 h 642"/>
                  <a:gd name="T62" fmla="*/ 39 w 644"/>
                  <a:gd name="T63" fmla="*/ 637 h 642"/>
                  <a:gd name="T64" fmla="*/ 51 w 644"/>
                  <a:gd name="T65" fmla="*/ 640 h 642"/>
                  <a:gd name="T66" fmla="*/ 65 w 644"/>
                  <a:gd name="T67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4" h="642">
                    <a:moveTo>
                      <a:pt x="579" y="642"/>
                    </a:moveTo>
                    <a:lnTo>
                      <a:pt x="585" y="641"/>
                    </a:lnTo>
                    <a:lnTo>
                      <a:pt x="591" y="640"/>
                    </a:lnTo>
                    <a:lnTo>
                      <a:pt x="598" y="639"/>
                    </a:lnTo>
                    <a:lnTo>
                      <a:pt x="604" y="637"/>
                    </a:lnTo>
                    <a:lnTo>
                      <a:pt x="610" y="634"/>
                    </a:lnTo>
                    <a:lnTo>
                      <a:pt x="615" y="631"/>
                    </a:lnTo>
                    <a:lnTo>
                      <a:pt x="620" y="626"/>
                    </a:lnTo>
                    <a:lnTo>
                      <a:pt x="624" y="622"/>
                    </a:lnTo>
                    <a:lnTo>
                      <a:pt x="629" y="618"/>
                    </a:lnTo>
                    <a:lnTo>
                      <a:pt x="633" y="613"/>
                    </a:lnTo>
                    <a:lnTo>
                      <a:pt x="636" y="608"/>
                    </a:lnTo>
                    <a:lnTo>
                      <a:pt x="639" y="603"/>
                    </a:lnTo>
                    <a:lnTo>
                      <a:pt x="641" y="597"/>
                    </a:lnTo>
                    <a:lnTo>
                      <a:pt x="642" y="591"/>
                    </a:lnTo>
                    <a:lnTo>
                      <a:pt x="643" y="584"/>
                    </a:lnTo>
                    <a:lnTo>
                      <a:pt x="644" y="578"/>
                    </a:lnTo>
                    <a:lnTo>
                      <a:pt x="644" y="64"/>
                    </a:lnTo>
                    <a:lnTo>
                      <a:pt x="643" y="57"/>
                    </a:lnTo>
                    <a:lnTo>
                      <a:pt x="642" y="51"/>
                    </a:lnTo>
                    <a:lnTo>
                      <a:pt x="641" y="45"/>
                    </a:lnTo>
                    <a:lnTo>
                      <a:pt x="639" y="38"/>
                    </a:lnTo>
                    <a:lnTo>
                      <a:pt x="636" y="33"/>
                    </a:lnTo>
                    <a:lnTo>
                      <a:pt x="633" y="28"/>
                    </a:lnTo>
                    <a:lnTo>
                      <a:pt x="629" y="23"/>
                    </a:lnTo>
                    <a:lnTo>
                      <a:pt x="624" y="19"/>
                    </a:lnTo>
                    <a:lnTo>
                      <a:pt x="620" y="15"/>
                    </a:lnTo>
                    <a:lnTo>
                      <a:pt x="615" y="11"/>
                    </a:lnTo>
                    <a:lnTo>
                      <a:pt x="610" y="8"/>
                    </a:lnTo>
                    <a:lnTo>
                      <a:pt x="604" y="5"/>
                    </a:lnTo>
                    <a:lnTo>
                      <a:pt x="598" y="2"/>
                    </a:lnTo>
                    <a:lnTo>
                      <a:pt x="591" y="1"/>
                    </a:lnTo>
                    <a:lnTo>
                      <a:pt x="585" y="0"/>
                    </a:lnTo>
                    <a:lnTo>
                      <a:pt x="579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1" y="1"/>
                    </a:lnTo>
                    <a:lnTo>
                      <a:pt x="45" y="2"/>
                    </a:lnTo>
                    <a:lnTo>
                      <a:pt x="39" y="5"/>
                    </a:lnTo>
                    <a:lnTo>
                      <a:pt x="34" y="8"/>
                    </a:lnTo>
                    <a:lnTo>
                      <a:pt x="27" y="11"/>
                    </a:lnTo>
                    <a:lnTo>
                      <a:pt x="23" y="15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8"/>
                    </a:lnTo>
                    <a:lnTo>
                      <a:pt x="7" y="33"/>
                    </a:lnTo>
                    <a:lnTo>
                      <a:pt x="4" y="38"/>
                    </a:lnTo>
                    <a:lnTo>
                      <a:pt x="2" y="45"/>
                    </a:lnTo>
                    <a:lnTo>
                      <a:pt x="1" y="51"/>
                    </a:lnTo>
                    <a:lnTo>
                      <a:pt x="0" y="57"/>
                    </a:lnTo>
                    <a:lnTo>
                      <a:pt x="0" y="64"/>
                    </a:lnTo>
                    <a:lnTo>
                      <a:pt x="0" y="578"/>
                    </a:lnTo>
                    <a:lnTo>
                      <a:pt x="0" y="584"/>
                    </a:lnTo>
                    <a:lnTo>
                      <a:pt x="1" y="591"/>
                    </a:lnTo>
                    <a:lnTo>
                      <a:pt x="2" y="597"/>
                    </a:lnTo>
                    <a:lnTo>
                      <a:pt x="4" y="603"/>
                    </a:lnTo>
                    <a:lnTo>
                      <a:pt x="7" y="608"/>
                    </a:lnTo>
                    <a:lnTo>
                      <a:pt x="10" y="613"/>
                    </a:lnTo>
                    <a:lnTo>
                      <a:pt x="14" y="618"/>
                    </a:lnTo>
                    <a:lnTo>
                      <a:pt x="18" y="622"/>
                    </a:lnTo>
                    <a:lnTo>
                      <a:pt x="23" y="626"/>
                    </a:lnTo>
                    <a:lnTo>
                      <a:pt x="27" y="631"/>
                    </a:lnTo>
                    <a:lnTo>
                      <a:pt x="34" y="634"/>
                    </a:lnTo>
                    <a:lnTo>
                      <a:pt x="39" y="637"/>
                    </a:lnTo>
                    <a:lnTo>
                      <a:pt x="45" y="639"/>
                    </a:lnTo>
                    <a:lnTo>
                      <a:pt x="51" y="640"/>
                    </a:lnTo>
                    <a:lnTo>
                      <a:pt x="58" y="641"/>
                    </a:lnTo>
                    <a:lnTo>
                      <a:pt x="65" y="642"/>
                    </a:lnTo>
                    <a:lnTo>
                      <a:pt x="579" y="642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81" name="Freeform 621"/>
              <p:cNvSpPr>
                <a:spLocks/>
              </p:cNvSpPr>
              <p:nvPr/>
            </p:nvSpPr>
            <p:spPr bwMode="auto">
              <a:xfrm>
                <a:off x="2907" y="1624"/>
                <a:ext cx="58" cy="58"/>
              </a:xfrm>
              <a:custGeom>
                <a:avLst/>
                <a:gdLst>
                  <a:gd name="T0" fmla="*/ 527 w 580"/>
                  <a:gd name="T1" fmla="*/ 577 h 578"/>
                  <a:gd name="T2" fmla="*/ 538 w 580"/>
                  <a:gd name="T3" fmla="*/ 575 h 578"/>
                  <a:gd name="T4" fmla="*/ 548 w 580"/>
                  <a:gd name="T5" fmla="*/ 571 h 578"/>
                  <a:gd name="T6" fmla="*/ 558 w 580"/>
                  <a:gd name="T7" fmla="*/ 565 h 578"/>
                  <a:gd name="T8" fmla="*/ 566 w 580"/>
                  <a:gd name="T9" fmla="*/ 556 h 578"/>
                  <a:gd name="T10" fmla="*/ 573 w 580"/>
                  <a:gd name="T11" fmla="*/ 547 h 578"/>
                  <a:gd name="T12" fmla="*/ 577 w 580"/>
                  <a:gd name="T13" fmla="*/ 537 h 578"/>
                  <a:gd name="T14" fmla="*/ 579 w 580"/>
                  <a:gd name="T15" fmla="*/ 526 h 578"/>
                  <a:gd name="T16" fmla="*/ 580 w 580"/>
                  <a:gd name="T17" fmla="*/ 58 h 578"/>
                  <a:gd name="T18" fmla="*/ 578 w 580"/>
                  <a:gd name="T19" fmla="*/ 46 h 578"/>
                  <a:gd name="T20" fmla="*/ 575 w 580"/>
                  <a:gd name="T21" fmla="*/ 35 h 578"/>
                  <a:gd name="T22" fmla="*/ 570 w 580"/>
                  <a:gd name="T23" fmla="*/ 25 h 578"/>
                  <a:gd name="T24" fmla="*/ 563 w 580"/>
                  <a:gd name="T25" fmla="*/ 17 h 578"/>
                  <a:gd name="T26" fmla="*/ 553 w 580"/>
                  <a:gd name="T27" fmla="*/ 10 h 578"/>
                  <a:gd name="T28" fmla="*/ 543 w 580"/>
                  <a:gd name="T29" fmla="*/ 4 h 578"/>
                  <a:gd name="T30" fmla="*/ 533 w 580"/>
                  <a:gd name="T31" fmla="*/ 1 h 578"/>
                  <a:gd name="T32" fmla="*/ 521 w 580"/>
                  <a:gd name="T33" fmla="*/ 0 h 578"/>
                  <a:gd name="T34" fmla="*/ 53 w 580"/>
                  <a:gd name="T35" fmla="*/ 0 h 578"/>
                  <a:gd name="T36" fmla="*/ 42 w 580"/>
                  <a:gd name="T37" fmla="*/ 2 h 578"/>
                  <a:gd name="T38" fmla="*/ 31 w 580"/>
                  <a:gd name="T39" fmla="*/ 6 h 578"/>
                  <a:gd name="T40" fmla="*/ 21 w 580"/>
                  <a:gd name="T41" fmla="*/ 13 h 578"/>
                  <a:gd name="T42" fmla="*/ 14 w 580"/>
                  <a:gd name="T43" fmla="*/ 21 h 578"/>
                  <a:gd name="T44" fmla="*/ 7 w 580"/>
                  <a:gd name="T45" fmla="*/ 30 h 578"/>
                  <a:gd name="T46" fmla="*/ 3 w 580"/>
                  <a:gd name="T47" fmla="*/ 40 h 578"/>
                  <a:gd name="T48" fmla="*/ 0 w 580"/>
                  <a:gd name="T49" fmla="*/ 52 h 578"/>
                  <a:gd name="T50" fmla="*/ 0 w 580"/>
                  <a:gd name="T51" fmla="*/ 520 h 578"/>
                  <a:gd name="T52" fmla="*/ 2 w 580"/>
                  <a:gd name="T53" fmla="*/ 532 h 578"/>
                  <a:gd name="T54" fmla="*/ 5 w 580"/>
                  <a:gd name="T55" fmla="*/ 542 h 578"/>
                  <a:gd name="T56" fmla="*/ 10 w 580"/>
                  <a:gd name="T57" fmla="*/ 552 h 578"/>
                  <a:gd name="T58" fmla="*/ 17 w 580"/>
                  <a:gd name="T59" fmla="*/ 561 h 578"/>
                  <a:gd name="T60" fmla="*/ 26 w 580"/>
                  <a:gd name="T61" fmla="*/ 568 h 578"/>
                  <a:gd name="T62" fmla="*/ 37 w 580"/>
                  <a:gd name="T63" fmla="*/ 573 h 578"/>
                  <a:gd name="T64" fmla="*/ 47 w 580"/>
                  <a:gd name="T65" fmla="*/ 576 h 578"/>
                  <a:gd name="T66" fmla="*/ 59 w 580"/>
                  <a:gd name="T6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80" h="578">
                    <a:moveTo>
                      <a:pt x="521" y="578"/>
                    </a:moveTo>
                    <a:lnTo>
                      <a:pt x="527" y="577"/>
                    </a:lnTo>
                    <a:lnTo>
                      <a:pt x="533" y="576"/>
                    </a:lnTo>
                    <a:lnTo>
                      <a:pt x="538" y="575"/>
                    </a:lnTo>
                    <a:lnTo>
                      <a:pt x="543" y="573"/>
                    </a:lnTo>
                    <a:lnTo>
                      <a:pt x="548" y="571"/>
                    </a:lnTo>
                    <a:lnTo>
                      <a:pt x="553" y="568"/>
                    </a:lnTo>
                    <a:lnTo>
                      <a:pt x="558" y="565"/>
                    </a:lnTo>
                    <a:lnTo>
                      <a:pt x="563" y="561"/>
                    </a:lnTo>
                    <a:lnTo>
                      <a:pt x="566" y="556"/>
                    </a:lnTo>
                    <a:lnTo>
                      <a:pt x="570" y="552"/>
                    </a:lnTo>
                    <a:lnTo>
                      <a:pt x="573" y="547"/>
                    </a:lnTo>
                    <a:lnTo>
                      <a:pt x="575" y="542"/>
                    </a:lnTo>
                    <a:lnTo>
                      <a:pt x="577" y="537"/>
                    </a:lnTo>
                    <a:lnTo>
                      <a:pt x="578" y="532"/>
                    </a:lnTo>
                    <a:lnTo>
                      <a:pt x="579" y="526"/>
                    </a:lnTo>
                    <a:lnTo>
                      <a:pt x="580" y="520"/>
                    </a:lnTo>
                    <a:lnTo>
                      <a:pt x="580" y="58"/>
                    </a:lnTo>
                    <a:lnTo>
                      <a:pt x="579" y="52"/>
                    </a:lnTo>
                    <a:lnTo>
                      <a:pt x="578" y="46"/>
                    </a:lnTo>
                    <a:lnTo>
                      <a:pt x="577" y="40"/>
                    </a:lnTo>
                    <a:lnTo>
                      <a:pt x="575" y="35"/>
                    </a:lnTo>
                    <a:lnTo>
                      <a:pt x="573" y="30"/>
                    </a:lnTo>
                    <a:lnTo>
                      <a:pt x="570" y="25"/>
                    </a:lnTo>
                    <a:lnTo>
                      <a:pt x="566" y="21"/>
                    </a:lnTo>
                    <a:lnTo>
                      <a:pt x="563" y="17"/>
                    </a:lnTo>
                    <a:lnTo>
                      <a:pt x="558" y="13"/>
                    </a:lnTo>
                    <a:lnTo>
                      <a:pt x="553" y="10"/>
                    </a:lnTo>
                    <a:lnTo>
                      <a:pt x="548" y="6"/>
                    </a:lnTo>
                    <a:lnTo>
                      <a:pt x="543" y="4"/>
                    </a:lnTo>
                    <a:lnTo>
                      <a:pt x="538" y="2"/>
                    </a:lnTo>
                    <a:lnTo>
                      <a:pt x="533" y="1"/>
                    </a:lnTo>
                    <a:lnTo>
                      <a:pt x="527" y="0"/>
                    </a:lnTo>
                    <a:lnTo>
                      <a:pt x="521" y="0"/>
                    </a:lnTo>
                    <a:lnTo>
                      <a:pt x="59" y="0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42" y="2"/>
                    </a:lnTo>
                    <a:lnTo>
                      <a:pt x="37" y="4"/>
                    </a:lnTo>
                    <a:lnTo>
                      <a:pt x="31" y="6"/>
                    </a:lnTo>
                    <a:lnTo>
                      <a:pt x="26" y="10"/>
                    </a:lnTo>
                    <a:lnTo>
                      <a:pt x="21" y="13"/>
                    </a:lnTo>
                    <a:lnTo>
                      <a:pt x="17" y="17"/>
                    </a:lnTo>
                    <a:lnTo>
                      <a:pt x="14" y="21"/>
                    </a:lnTo>
                    <a:lnTo>
                      <a:pt x="10" y="25"/>
                    </a:lnTo>
                    <a:lnTo>
                      <a:pt x="7" y="30"/>
                    </a:lnTo>
                    <a:lnTo>
                      <a:pt x="5" y="35"/>
                    </a:lnTo>
                    <a:lnTo>
                      <a:pt x="3" y="40"/>
                    </a:lnTo>
                    <a:lnTo>
                      <a:pt x="2" y="46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520"/>
                    </a:lnTo>
                    <a:lnTo>
                      <a:pt x="0" y="526"/>
                    </a:lnTo>
                    <a:lnTo>
                      <a:pt x="2" y="532"/>
                    </a:lnTo>
                    <a:lnTo>
                      <a:pt x="3" y="537"/>
                    </a:lnTo>
                    <a:lnTo>
                      <a:pt x="5" y="542"/>
                    </a:lnTo>
                    <a:lnTo>
                      <a:pt x="7" y="547"/>
                    </a:lnTo>
                    <a:lnTo>
                      <a:pt x="10" y="552"/>
                    </a:lnTo>
                    <a:lnTo>
                      <a:pt x="14" y="556"/>
                    </a:lnTo>
                    <a:lnTo>
                      <a:pt x="17" y="561"/>
                    </a:lnTo>
                    <a:lnTo>
                      <a:pt x="21" y="565"/>
                    </a:lnTo>
                    <a:lnTo>
                      <a:pt x="26" y="568"/>
                    </a:lnTo>
                    <a:lnTo>
                      <a:pt x="31" y="571"/>
                    </a:lnTo>
                    <a:lnTo>
                      <a:pt x="37" y="573"/>
                    </a:lnTo>
                    <a:lnTo>
                      <a:pt x="42" y="575"/>
                    </a:lnTo>
                    <a:lnTo>
                      <a:pt x="47" y="576"/>
                    </a:lnTo>
                    <a:lnTo>
                      <a:pt x="53" y="577"/>
                    </a:lnTo>
                    <a:lnTo>
                      <a:pt x="59" y="578"/>
                    </a:lnTo>
                    <a:lnTo>
                      <a:pt x="521" y="578"/>
                    </a:lnTo>
                    <a:close/>
                  </a:path>
                </a:pathLst>
              </a:custGeom>
              <a:solidFill>
                <a:srgbClr val="F2EEE2"/>
              </a:solidFill>
              <a:ln w="0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82" name="Rectangle 622"/>
              <p:cNvSpPr>
                <a:spLocks noChangeArrowheads="1"/>
              </p:cNvSpPr>
              <p:nvPr/>
            </p:nvSpPr>
            <p:spPr bwMode="auto">
              <a:xfrm>
                <a:off x="2895" y="2384"/>
                <a:ext cx="58" cy="53"/>
              </a:xfrm>
              <a:prstGeom prst="rect">
                <a:avLst/>
              </a:prstGeom>
              <a:solidFill>
                <a:srgbClr val="D4D3D1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83" name="Rectangle 623"/>
              <p:cNvSpPr>
                <a:spLocks noChangeArrowheads="1"/>
              </p:cNvSpPr>
              <p:nvPr/>
            </p:nvSpPr>
            <p:spPr bwMode="auto">
              <a:xfrm>
                <a:off x="2929" y="2387"/>
                <a:ext cx="19" cy="47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84" name="Rectangle 624"/>
              <p:cNvSpPr>
                <a:spLocks noChangeArrowheads="1"/>
              </p:cNvSpPr>
              <p:nvPr/>
            </p:nvSpPr>
            <p:spPr bwMode="auto">
              <a:xfrm>
                <a:off x="2895" y="2160"/>
                <a:ext cx="58" cy="54"/>
              </a:xfrm>
              <a:prstGeom prst="rect">
                <a:avLst/>
              </a:prstGeom>
              <a:solidFill>
                <a:srgbClr val="C8C6C5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85" name="Rectangle 625"/>
              <p:cNvSpPr>
                <a:spLocks noChangeArrowheads="1"/>
              </p:cNvSpPr>
              <p:nvPr/>
            </p:nvSpPr>
            <p:spPr bwMode="auto">
              <a:xfrm>
                <a:off x="2929" y="2164"/>
                <a:ext cx="19" cy="46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86" name="Rectangle 626"/>
              <p:cNvSpPr>
                <a:spLocks noChangeArrowheads="1"/>
              </p:cNvSpPr>
              <p:nvPr/>
            </p:nvSpPr>
            <p:spPr bwMode="auto">
              <a:xfrm>
                <a:off x="2929" y="2293"/>
                <a:ext cx="23" cy="18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987" name="Rectangle 627"/>
              <p:cNvSpPr>
                <a:spLocks noChangeArrowheads="1"/>
              </p:cNvSpPr>
              <p:nvPr/>
            </p:nvSpPr>
            <p:spPr bwMode="auto">
              <a:xfrm>
                <a:off x="2929" y="2237"/>
                <a:ext cx="23" cy="19"/>
              </a:xfrm>
              <a:prstGeom prst="rect">
                <a:avLst/>
              </a:prstGeom>
              <a:solidFill>
                <a:srgbClr val="FAF8F6"/>
              </a:solidFill>
              <a:ln w="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9988" name="Line 628"/>
          <p:cNvSpPr>
            <a:spLocks noChangeShapeType="1"/>
          </p:cNvSpPr>
          <p:nvPr/>
        </p:nvSpPr>
        <p:spPr bwMode="auto">
          <a:xfrm flipV="1">
            <a:off x="8305800" y="4114800"/>
            <a:ext cx="0" cy="719138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9989" name="Line 629"/>
          <p:cNvSpPr>
            <a:spLocks noChangeShapeType="1"/>
          </p:cNvSpPr>
          <p:nvPr/>
        </p:nvSpPr>
        <p:spPr bwMode="auto">
          <a:xfrm flipH="1">
            <a:off x="7924800" y="4114800"/>
            <a:ext cx="304800" cy="1588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39990" name="Object 630"/>
          <p:cNvGraphicFramePr>
            <a:graphicFrameLocks noChangeAspect="1"/>
          </p:cNvGraphicFramePr>
          <p:nvPr/>
        </p:nvGraphicFramePr>
        <p:xfrm>
          <a:off x="0" y="2133600"/>
          <a:ext cx="2209800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5" name="Clip" r:id="rId15" imgW="4190400" imgH="2149200" progId="MS_ClipArt_Gallery.2">
                  <p:embed/>
                </p:oleObj>
              </mc:Choice>
              <mc:Fallback>
                <p:oleObj name="Clip" r:id="rId15" imgW="4190400" imgH="21492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133600"/>
                        <a:ext cx="2209800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9991" name="Group 631"/>
          <p:cNvGrpSpPr>
            <a:grpSpLocks/>
          </p:cNvGrpSpPr>
          <p:nvPr/>
        </p:nvGrpSpPr>
        <p:grpSpPr bwMode="auto">
          <a:xfrm>
            <a:off x="838200" y="2590800"/>
            <a:ext cx="914400" cy="304800"/>
            <a:chOff x="1745" y="1008"/>
            <a:chExt cx="3871" cy="1392"/>
          </a:xfrm>
        </p:grpSpPr>
        <p:sp>
          <p:nvSpPr>
            <p:cNvPr id="1039992" name="Line 632"/>
            <p:cNvSpPr>
              <a:spLocks noChangeShapeType="1"/>
            </p:cNvSpPr>
            <p:nvPr/>
          </p:nvSpPr>
          <p:spPr bwMode="auto">
            <a:xfrm flipH="1" flipV="1">
              <a:off x="1762" y="1408"/>
              <a:ext cx="175" cy="17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9993" name="Line 633"/>
            <p:cNvSpPr>
              <a:spLocks noChangeShapeType="1"/>
            </p:cNvSpPr>
            <p:nvPr/>
          </p:nvSpPr>
          <p:spPr bwMode="auto">
            <a:xfrm>
              <a:off x="1745" y="1399"/>
              <a:ext cx="37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9994" name="Group 634"/>
            <p:cNvGrpSpPr>
              <a:grpSpLocks/>
            </p:cNvGrpSpPr>
            <p:nvPr/>
          </p:nvGrpSpPr>
          <p:grpSpPr bwMode="auto">
            <a:xfrm>
              <a:off x="1925" y="1008"/>
              <a:ext cx="3691" cy="1392"/>
              <a:chOff x="1925" y="1008"/>
              <a:chExt cx="3691" cy="1392"/>
            </a:xfrm>
          </p:grpSpPr>
          <p:sp>
            <p:nvSpPr>
              <p:cNvPr id="1039995" name="AutoShape 635"/>
              <p:cNvSpPr>
                <a:spLocks noChangeArrowheads="1"/>
              </p:cNvSpPr>
              <p:nvPr/>
            </p:nvSpPr>
            <p:spPr bwMode="auto">
              <a:xfrm>
                <a:off x="2208" y="1431"/>
                <a:ext cx="750" cy="590"/>
              </a:xfrm>
              <a:prstGeom prst="cube">
                <a:avLst>
                  <a:gd name="adj" fmla="val 25000"/>
                </a:avLst>
              </a:prstGeom>
              <a:solidFill>
                <a:srgbClr val="33CC33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39996" name="Line 636"/>
              <p:cNvSpPr>
                <a:spLocks noChangeShapeType="1"/>
              </p:cNvSpPr>
              <p:nvPr/>
            </p:nvSpPr>
            <p:spPr bwMode="auto">
              <a:xfrm>
                <a:off x="1934" y="1831"/>
                <a:ext cx="26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9997" name="Line 637"/>
              <p:cNvSpPr>
                <a:spLocks noChangeShapeType="1"/>
              </p:cNvSpPr>
              <p:nvPr/>
            </p:nvSpPr>
            <p:spPr bwMode="auto">
              <a:xfrm flipV="1">
                <a:off x="1925" y="1555"/>
                <a:ext cx="0" cy="27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9998" name="Line 638"/>
              <p:cNvSpPr>
                <a:spLocks noChangeShapeType="1"/>
              </p:cNvSpPr>
              <p:nvPr/>
            </p:nvSpPr>
            <p:spPr bwMode="auto">
              <a:xfrm flipV="1">
                <a:off x="1937" y="1392"/>
                <a:ext cx="178" cy="17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9999" name="Rectangle 639"/>
              <p:cNvSpPr>
                <a:spLocks noChangeArrowheads="1"/>
              </p:cNvSpPr>
              <p:nvPr/>
            </p:nvSpPr>
            <p:spPr bwMode="auto">
              <a:xfrm>
                <a:off x="2928" y="1584"/>
                <a:ext cx="2688" cy="240"/>
              </a:xfrm>
              <a:prstGeom prst="rect">
                <a:avLst/>
              </a:prstGeom>
              <a:solidFill>
                <a:srgbClr val="33CC33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189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0000" name="AutoShape 640"/>
              <p:cNvSpPr>
                <a:spLocks noChangeArrowheads="1"/>
              </p:cNvSpPr>
              <p:nvPr/>
            </p:nvSpPr>
            <p:spPr bwMode="auto">
              <a:xfrm>
                <a:off x="3976" y="1008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rgbClr val="FFFF99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400" b="1"/>
              </a:p>
            </p:txBody>
          </p:sp>
          <p:grpSp>
            <p:nvGrpSpPr>
              <p:cNvPr id="1040001" name="Group 641"/>
              <p:cNvGrpSpPr>
                <a:grpSpLocks/>
              </p:cNvGrpSpPr>
              <p:nvPr/>
            </p:nvGrpSpPr>
            <p:grpSpPr bwMode="auto">
              <a:xfrm rot="-5400000">
                <a:off x="4123" y="1446"/>
                <a:ext cx="203" cy="95"/>
                <a:chOff x="1248" y="1728"/>
                <a:chExt cx="251" cy="125"/>
              </a:xfrm>
            </p:grpSpPr>
            <p:sp>
              <p:nvSpPr>
                <p:cNvPr id="1040002" name="Freeform 642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03" name="Freeform 643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40004" name="Group 644"/>
              <p:cNvGrpSpPr>
                <a:grpSpLocks/>
              </p:cNvGrpSpPr>
              <p:nvPr/>
            </p:nvGrpSpPr>
            <p:grpSpPr bwMode="auto">
              <a:xfrm rot="-5400000">
                <a:off x="5219" y="1439"/>
                <a:ext cx="203" cy="110"/>
                <a:chOff x="1248" y="1728"/>
                <a:chExt cx="251" cy="125"/>
              </a:xfrm>
            </p:grpSpPr>
            <p:sp>
              <p:nvSpPr>
                <p:cNvPr id="1040005" name="Freeform 645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06" name="Freeform 646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0007" name="AutoShape 647"/>
              <p:cNvSpPr>
                <a:spLocks noChangeArrowheads="1"/>
              </p:cNvSpPr>
              <p:nvPr/>
            </p:nvSpPr>
            <p:spPr bwMode="auto">
              <a:xfrm>
                <a:off x="5064" y="1008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rgbClr val="FFFF99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400" b="1"/>
              </a:p>
            </p:txBody>
          </p:sp>
          <p:grpSp>
            <p:nvGrpSpPr>
              <p:cNvPr id="1040008" name="Group 648"/>
              <p:cNvGrpSpPr>
                <a:grpSpLocks/>
              </p:cNvGrpSpPr>
              <p:nvPr/>
            </p:nvGrpSpPr>
            <p:grpSpPr bwMode="auto">
              <a:xfrm rot="-5400000">
                <a:off x="3611" y="1414"/>
                <a:ext cx="203" cy="159"/>
                <a:chOff x="1248" y="1728"/>
                <a:chExt cx="251" cy="125"/>
              </a:xfrm>
            </p:grpSpPr>
            <p:sp>
              <p:nvSpPr>
                <p:cNvPr id="1040009" name="Freeform 649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10" name="Freeform 650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0011" name="AutoShape 651"/>
              <p:cNvSpPr>
                <a:spLocks noChangeArrowheads="1"/>
              </p:cNvSpPr>
              <p:nvPr/>
            </p:nvSpPr>
            <p:spPr bwMode="auto">
              <a:xfrm>
                <a:off x="3432" y="1008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rgbClr val="33CC33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400" b="1"/>
              </a:p>
            </p:txBody>
          </p:sp>
          <p:sp>
            <p:nvSpPr>
              <p:cNvPr id="1040012" name="AutoShape 652"/>
              <p:cNvSpPr>
                <a:spLocks noChangeArrowheads="1"/>
              </p:cNvSpPr>
              <p:nvPr/>
            </p:nvSpPr>
            <p:spPr bwMode="auto">
              <a:xfrm>
                <a:off x="4520" y="1008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rgbClr val="FFFF99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400" b="1"/>
              </a:p>
            </p:txBody>
          </p:sp>
          <p:grpSp>
            <p:nvGrpSpPr>
              <p:cNvPr id="1040013" name="Group 653"/>
              <p:cNvGrpSpPr>
                <a:grpSpLocks/>
              </p:cNvGrpSpPr>
              <p:nvPr/>
            </p:nvGrpSpPr>
            <p:grpSpPr bwMode="auto">
              <a:xfrm rot="-5400000">
                <a:off x="4683" y="1430"/>
                <a:ext cx="203" cy="127"/>
                <a:chOff x="1248" y="1728"/>
                <a:chExt cx="251" cy="125"/>
              </a:xfrm>
            </p:grpSpPr>
            <p:sp>
              <p:nvSpPr>
                <p:cNvPr id="1040014" name="Freeform 654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15" name="Freeform 655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40016" name="Group 656"/>
              <p:cNvGrpSpPr>
                <a:grpSpLocks/>
              </p:cNvGrpSpPr>
              <p:nvPr/>
            </p:nvGrpSpPr>
            <p:grpSpPr bwMode="auto">
              <a:xfrm rot="5400000" flipV="1">
                <a:off x="3547" y="1887"/>
                <a:ext cx="251" cy="125"/>
                <a:chOff x="1248" y="1728"/>
                <a:chExt cx="251" cy="125"/>
              </a:xfrm>
            </p:grpSpPr>
            <p:sp>
              <p:nvSpPr>
                <p:cNvPr id="1040017" name="Freeform 657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18" name="Freeform 658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0019" name="AutoShape 659"/>
              <p:cNvSpPr>
                <a:spLocks noChangeArrowheads="1"/>
              </p:cNvSpPr>
              <p:nvPr/>
            </p:nvSpPr>
            <p:spPr bwMode="auto">
              <a:xfrm>
                <a:off x="3408" y="2016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rgbClr val="33CC33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400" b="1"/>
              </a:p>
            </p:txBody>
          </p:sp>
          <p:grpSp>
            <p:nvGrpSpPr>
              <p:cNvPr id="1040020" name="Group 660"/>
              <p:cNvGrpSpPr>
                <a:grpSpLocks/>
              </p:cNvGrpSpPr>
              <p:nvPr/>
            </p:nvGrpSpPr>
            <p:grpSpPr bwMode="auto">
              <a:xfrm rot="5400000" flipV="1">
                <a:off x="4106" y="1887"/>
                <a:ext cx="251" cy="125"/>
                <a:chOff x="1248" y="1728"/>
                <a:chExt cx="251" cy="125"/>
              </a:xfrm>
            </p:grpSpPr>
            <p:sp>
              <p:nvSpPr>
                <p:cNvPr id="1040021" name="Freeform 661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00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22" name="Freeform 662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00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0023" name="AutoShape 663"/>
              <p:cNvSpPr>
                <a:spLocks noChangeArrowheads="1"/>
              </p:cNvSpPr>
              <p:nvPr/>
            </p:nvSpPr>
            <p:spPr bwMode="auto">
              <a:xfrm>
                <a:off x="3967" y="2016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rgbClr val="33CC33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400" b="1"/>
              </a:p>
            </p:txBody>
          </p:sp>
          <p:grpSp>
            <p:nvGrpSpPr>
              <p:cNvPr id="1040024" name="Group 664"/>
              <p:cNvGrpSpPr>
                <a:grpSpLocks/>
              </p:cNvGrpSpPr>
              <p:nvPr/>
            </p:nvGrpSpPr>
            <p:grpSpPr bwMode="auto">
              <a:xfrm rot="5400000" flipV="1">
                <a:off x="5226" y="1887"/>
                <a:ext cx="251" cy="125"/>
                <a:chOff x="1248" y="1728"/>
                <a:chExt cx="251" cy="125"/>
              </a:xfrm>
            </p:grpSpPr>
            <p:sp>
              <p:nvSpPr>
                <p:cNvPr id="1040025" name="Freeform 665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26" name="Freeform 666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0027" name="AutoShape 667"/>
              <p:cNvSpPr>
                <a:spLocks noChangeArrowheads="1"/>
              </p:cNvSpPr>
              <p:nvPr/>
            </p:nvSpPr>
            <p:spPr bwMode="auto">
              <a:xfrm>
                <a:off x="5087" y="2016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rgbClr val="33CC33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2800" b="1"/>
              </a:p>
            </p:txBody>
          </p:sp>
          <p:grpSp>
            <p:nvGrpSpPr>
              <p:cNvPr id="1040028" name="Group 668"/>
              <p:cNvGrpSpPr>
                <a:grpSpLocks/>
              </p:cNvGrpSpPr>
              <p:nvPr/>
            </p:nvGrpSpPr>
            <p:grpSpPr bwMode="auto">
              <a:xfrm rot="5400000" flipV="1">
                <a:off x="2961" y="1887"/>
                <a:ext cx="251" cy="125"/>
                <a:chOff x="1248" y="1728"/>
                <a:chExt cx="251" cy="125"/>
              </a:xfrm>
            </p:grpSpPr>
            <p:sp>
              <p:nvSpPr>
                <p:cNvPr id="1040029" name="Freeform 669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30" name="Freeform 670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40031" name="Group 671"/>
              <p:cNvGrpSpPr>
                <a:grpSpLocks/>
              </p:cNvGrpSpPr>
              <p:nvPr/>
            </p:nvGrpSpPr>
            <p:grpSpPr bwMode="auto">
              <a:xfrm rot="-5400000">
                <a:off x="2994" y="1422"/>
                <a:ext cx="251" cy="96"/>
                <a:chOff x="1248" y="1728"/>
                <a:chExt cx="251" cy="125"/>
              </a:xfrm>
            </p:grpSpPr>
            <p:sp>
              <p:nvSpPr>
                <p:cNvPr id="1040032" name="Freeform 672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33" name="Freeform 673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40034" name="AutoShape 674"/>
              <p:cNvSpPr>
                <a:spLocks noChangeArrowheads="1"/>
              </p:cNvSpPr>
              <p:nvPr/>
            </p:nvSpPr>
            <p:spPr bwMode="auto">
              <a:xfrm>
                <a:off x="2784" y="2016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rgbClr val="33CC33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400" b="1"/>
              </a:p>
            </p:txBody>
          </p:sp>
          <p:sp>
            <p:nvSpPr>
              <p:cNvPr id="1040035" name="AutoShape 675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rgbClr val="33CC33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1400" b="1"/>
              </a:p>
            </p:txBody>
          </p:sp>
          <p:sp>
            <p:nvSpPr>
              <p:cNvPr id="1040036" name="Line 676"/>
              <p:cNvSpPr>
                <a:spLocks noChangeShapeType="1"/>
              </p:cNvSpPr>
              <p:nvPr/>
            </p:nvSpPr>
            <p:spPr bwMode="auto">
              <a:xfrm>
                <a:off x="2208" y="1728"/>
                <a:ext cx="62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0037" name="Line 677"/>
              <p:cNvSpPr>
                <a:spLocks noChangeShapeType="1"/>
              </p:cNvSpPr>
              <p:nvPr/>
            </p:nvSpPr>
            <p:spPr bwMode="auto">
              <a:xfrm>
                <a:off x="2208" y="1872"/>
                <a:ext cx="62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0038" name="Line 678"/>
              <p:cNvSpPr>
                <a:spLocks noChangeShapeType="1"/>
              </p:cNvSpPr>
              <p:nvPr/>
            </p:nvSpPr>
            <p:spPr bwMode="auto">
              <a:xfrm flipV="1">
                <a:off x="2832" y="1632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0039" name="Line 679"/>
              <p:cNvSpPr>
                <a:spLocks noChangeShapeType="1"/>
              </p:cNvSpPr>
              <p:nvPr/>
            </p:nvSpPr>
            <p:spPr bwMode="auto">
              <a:xfrm flipV="1">
                <a:off x="2832" y="1776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0040" name="AutoShape 680"/>
              <p:cNvSpPr>
                <a:spLocks noChangeArrowheads="1"/>
              </p:cNvSpPr>
              <p:nvPr/>
            </p:nvSpPr>
            <p:spPr bwMode="auto">
              <a:xfrm>
                <a:off x="4512" y="2016"/>
                <a:ext cx="528" cy="384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12700">
                <a:solidFill>
                  <a:srgbClr val="28004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US" sz="2800" b="1"/>
              </a:p>
            </p:txBody>
          </p:sp>
          <p:grpSp>
            <p:nvGrpSpPr>
              <p:cNvPr id="1040041" name="Group 681"/>
              <p:cNvGrpSpPr>
                <a:grpSpLocks/>
              </p:cNvGrpSpPr>
              <p:nvPr/>
            </p:nvGrpSpPr>
            <p:grpSpPr bwMode="auto">
              <a:xfrm rot="5400000" flipV="1">
                <a:off x="4666" y="1887"/>
                <a:ext cx="251" cy="125"/>
                <a:chOff x="1248" y="1728"/>
                <a:chExt cx="251" cy="125"/>
              </a:xfrm>
            </p:grpSpPr>
            <p:sp>
              <p:nvSpPr>
                <p:cNvPr id="1040042" name="Freeform 682"/>
                <p:cNvSpPr>
                  <a:spLocks/>
                </p:cNvSpPr>
                <p:nvPr/>
              </p:nvSpPr>
              <p:spPr bwMode="auto">
                <a:xfrm>
                  <a:off x="1322" y="1733"/>
                  <a:ext cx="87" cy="115"/>
                </a:xfrm>
                <a:custGeom>
                  <a:avLst/>
                  <a:gdLst>
                    <a:gd name="T0" fmla="*/ 10 w 174"/>
                    <a:gd name="T1" fmla="*/ 0 h 232"/>
                    <a:gd name="T2" fmla="*/ 10 w 174"/>
                    <a:gd name="T3" fmla="*/ 0 h 232"/>
                    <a:gd name="T4" fmla="*/ 8 w 174"/>
                    <a:gd name="T5" fmla="*/ 0 h 232"/>
                    <a:gd name="T6" fmla="*/ 5 w 174"/>
                    <a:gd name="T7" fmla="*/ 0 h 232"/>
                    <a:gd name="T8" fmla="*/ 2 w 174"/>
                    <a:gd name="T9" fmla="*/ 0 h 232"/>
                    <a:gd name="T10" fmla="*/ 0 w 174"/>
                    <a:gd name="T11" fmla="*/ 0 h 232"/>
                    <a:gd name="T12" fmla="*/ 0 w 174"/>
                    <a:gd name="T13" fmla="*/ 232 h 232"/>
                    <a:gd name="T14" fmla="*/ 0 w 174"/>
                    <a:gd name="T15" fmla="*/ 232 h 232"/>
                    <a:gd name="T16" fmla="*/ 10 w 174"/>
                    <a:gd name="T17" fmla="*/ 232 h 232"/>
                    <a:gd name="T18" fmla="*/ 18 w 174"/>
                    <a:gd name="T19" fmla="*/ 232 h 232"/>
                    <a:gd name="T20" fmla="*/ 27 w 174"/>
                    <a:gd name="T21" fmla="*/ 231 h 232"/>
                    <a:gd name="T22" fmla="*/ 35 w 174"/>
                    <a:gd name="T23" fmla="*/ 230 h 232"/>
                    <a:gd name="T24" fmla="*/ 44 w 174"/>
                    <a:gd name="T25" fmla="*/ 228 h 232"/>
                    <a:gd name="T26" fmla="*/ 52 w 174"/>
                    <a:gd name="T27" fmla="*/ 227 h 232"/>
                    <a:gd name="T28" fmla="*/ 61 w 174"/>
                    <a:gd name="T29" fmla="*/ 226 h 232"/>
                    <a:gd name="T30" fmla="*/ 69 w 174"/>
                    <a:gd name="T31" fmla="*/ 224 h 232"/>
                    <a:gd name="T32" fmla="*/ 69 w 174"/>
                    <a:gd name="T33" fmla="*/ 224 h 232"/>
                    <a:gd name="T34" fmla="*/ 86 w 174"/>
                    <a:gd name="T35" fmla="*/ 219 h 232"/>
                    <a:gd name="T36" fmla="*/ 103 w 174"/>
                    <a:gd name="T37" fmla="*/ 213 h 232"/>
                    <a:gd name="T38" fmla="*/ 119 w 174"/>
                    <a:gd name="T39" fmla="*/ 205 h 232"/>
                    <a:gd name="T40" fmla="*/ 135 w 174"/>
                    <a:gd name="T41" fmla="*/ 194 h 232"/>
                    <a:gd name="T42" fmla="*/ 149 w 174"/>
                    <a:gd name="T43" fmla="*/ 181 h 232"/>
                    <a:gd name="T44" fmla="*/ 160 w 174"/>
                    <a:gd name="T45" fmla="*/ 164 h 232"/>
                    <a:gd name="T46" fmla="*/ 168 w 174"/>
                    <a:gd name="T47" fmla="*/ 145 h 232"/>
                    <a:gd name="T48" fmla="*/ 174 w 174"/>
                    <a:gd name="T49" fmla="*/ 121 h 232"/>
                    <a:gd name="T50" fmla="*/ 174 w 174"/>
                    <a:gd name="T51" fmla="*/ 121 h 232"/>
                    <a:gd name="T52" fmla="*/ 174 w 174"/>
                    <a:gd name="T53" fmla="*/ 118 h 232"/>
                    <a:gd name="T54" fmla="*/ 174 w 174"/>
                    <a:gd name="T55" fmla="*/ 116 h 232"/>
                    <a:gd name="T56" fmla="*/ 174 w 174"/>
                    <a:gd name="T57" fmla="*/ 115 h 232"/>
                    <a:gd name="T58" fmla="*/ 174 w 174"/>
                    <a:gd name="T59" fmla="*/ 113 h 232"/>
                    <a:gd name="T60" fmla="*/ 174 w 174"/>
                    <a:gd name="T61" fmla="*/ 113 h 232"/>
                    <a:gd name="T62" fmla="*/ 170 w 174"/>
                    <a:gd name="T63" fmla="*/ 88 h 232"/>
                    <a:gd name="T64" fmla="*/ 160 w 174"/>
                    <a:gd name="T65" fmla="*/ 68 h 232"/>
                    <a:gd name="T66" fmla="*/ 150 w 174"/>
                    <a:gd name="T67" fmla="*/ 51 h 232"/>
                    <a:gd name="T68" fmla="*/ 135 w 174"/>
                    <a:gd name="T69" fmla="*/ 37 h 232"/>
                    <a:gd name="T70" fmla="*/ 118 w 174"/>
                    <a:gd name="T71" fmla="*/ 24 h 232"/>
                    <a:gd name="T72" fmla="*/ 97 w 174"/>
                    <a:gd name="T73" fmla="*/ 15 h 232"/>
                    <a:gd name="T74" fmla="*/ 73 w 174"/>
                    <a:gd name="T75" fmla="*/ 8 h 232"/>
                    <a:gd name="T76" fmla="*/ 46 w 174"/>
                    <a:gd name="T77" fmla="*/ 2 h 232"/>
                    <a:gd name="T78" fmla="*/ 46 w 174"/>
                    <a:gd name="T79" fmla="*/ 2 h 232"/>
                    <a:gd name="T80" fmla="*/ 41 w 174"/>
                    <a:gd name="T81" fmla="*/ 2 h 232"/>
                    <a:gd name="T82" fmla="*/ 36 w 174"/>
                    <a:gd name="T83" fmla="*/ 1 h 232"/>
                    <a:gd name="T84" fmla="*/ 31 w 174"/>
                    <a:gd name="T85" fmla="*/ 1 h 232"/>
                    <a:gd name="T86" fmla="*/ 28 w 174"/>
                    <a:gd name="T87" fmla="*/ 1 h 232"/>
                    <a:gd name="T88" fmla="*/ 23 w 174"/>
                    <a:gd name="T89" fmla="*/ 0 h 232"/>
                    <a:gd name="T90" fmla="*/ 20 w 174"/>
                    <a:gd name="T91" fmla="*/ 0 h 232"/>
                    <a:gd name="T92" fmla="*/ 15 w 174"/>
                    <a:gd name="T93" fmla="*/ 0 h 232"/>
                    <a:gd name="T94" fmla="*/ 10 w 174"/>
                    <a:gd name="T95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23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10" y="232"/>
                      </a:lnTo>
                      <a:lnTo>
                        <a:pt x="18" y="232"/>
                      </a:lnTo>
                      <a:lnTo>
                        <a:pt x="27" y="231"/>
                      </a:lnTo>
                      <a:lnTo>
                        <a:pt x="35" y="230"/>
                      </a:lnTo>
                      <a:lnTo>
                        <a:pt x="44" y="228"/>
                      </a:lnTo>
                      <a:lnTo>
                        <a:pt x="52" y="227"/>
                      </a:lnTo>
                      <a:lnTo>
                        <a:pt x="61" y="226"/>
                      </a:lnTo>
                      <a:lnTo>
                        <a:pt x="69" y="224"/>
                      </a:lnTo>
                      <a:lnTo>
                        <a:pt x="69" y="224"/>
                      </a:lnTo>
                      <a:lnTo>
                        <a:pt x="86" y="219"/>
                      </a:lnTo>
                      <a:lnTo>
                        <a:pt x="103" y="213"/>
                      </a:lnTo>
                      <a:lnTo>
                        <a:pt x="119" y="205"/>
                      </a:lnTo>
                      <a:lnTo>
                        <a:pt x="135" y="194"/>
                      </a:lnTo>
                      <a:lnTo>
                        <a:pt x="149" y="181"/>
                      </a:lnTo>
                      <a:lnTo>
                        <a:pt x="160" y="164"/>
                      </a:lnTo>
                      <a:lnTo>
                        <a:pt x="168" y="145"/>
                      </a:lnTo>
                      <a:lnTo>
                        <a:pt x="174" y="121"/>
                      </a:lnTo>
                      <a:lnTo>
                        <a:pt x="174" y="121"/>
                      </a:lnTo>
                      <a:lnTo>
                        <a:pt x="174" y="118"/>
                      </a:lnTo>
                      <a:lnTo>
                        <a:pt x="174" y="116"/>
                      </a:lnTo>
                      <a:lnTo>
                        <a:pt x="174" y="115"/>
                      </a:lnTo>
                      <a:lnTo>
                        <a:pt x="174" y="113"/>
                      </a:lnTo>
                      <a:lnTo>
                        <a:pt x="174" y="113"/>
                      </a:lnTo>
                      <a:lnTo>
                        <a:pt x="170" y="88"/>
                      </a:lnTo>
                      <a:lnTo>
                        <a:pt x="160" y="68"/>
                      </a:lnTo>
                      <a:lnTo>
                        <a:pt x="150" y="51"/>
                      </a:lnTo>
                      <a:lnTo>
                        <a:pt x="135" y="37"/>
                      </a:lnTo>
                      <a:lnTo>
                        <a:pt x="118" y="24"/>
                      </a:lnTo>
                      <a:lnTo>
                        <a:pt x="97" y="15"/>
                      </a:lnTo>
                      <a:lnTo>
                        <a:pt x="73" y="8"/>
                      </a:lnTo>
                      <a:lnTo>
                        <a:pt x="46" y="2"/>
                      </a:lnTo>
                      <a:lnTo>
                        <a:pt x="46" y="2"/>
                      </a:lnTo>
                      <a:lnTo>
                        <a:pt x="41" y="2"/>
                      </a:lnTo>
                      <a:lnTo>
                        <a:pt x="36" y="1"/>
                      </a:lnTo>
                      <a:lnTo>
                        <a:pt x="31" y="1"/>
                      </a:lnTo>
                      <a:lnTo>
                        <a:pt x="28" y="1"/>
                      </a:lnTo>
                      <a:lnTo>
                        <a:pt x="23" y="0"/>
                      </a:lnTo>
                      <a:lnTo>
                        <a:pt x="20" y="0"/>
                      </a:lnTo>
                      <a:lnTo>
                        <a:pt x="15" y="0"/>
                      </a:lnTo>
                      <a:lnTo>
                        <a:pt x="10" y="0"/>
                      </a:lnTo>
                    </a:path>
                  </a:pathLst>
                </a:custGeom>
                <a:no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0043" name="Freeform 683"/>
                <p:cNvSpPr>
                  <a:spLocks/>
                </p:cNvSpPr>
                <p:nvPr/>
              </p:nvSpPr>
              <p:spPr bwMode="auto">
                <a:xfrm>
                  <a:off x="1248" y="1728"/>
                  <a:ext cx="251" cy="125"/>
                </a:xfrm>
                <a:custGeom>
                  <a:avLst/>
                  <a:gdLst>
                    <a:gd name="T0" fmla="*/ 329 w 502"/>
                    <a:gd name="T1" fmla="*/ 122 h 250"/>
                    <a:gd name="T2" fmla="*/ 502 w 502"/>
                    <a:gd name="T3" fmla="*/ 122 h 250"/>
                    <a:gd name="T4" fmla="*/ 502 w 502"/>
                    <a:gd name="T5" fmla="*/ 130 h 250"/>
                    <a:gd name="T6" fmla="*/ 329 w 502"/>
                    <a:gd name="T7" fmla="*/ 130 h 250"/>
                    <a:gd name="T8" fmla="*/ 329 w 502"/>
                    <a:gd name="T9" fmla="*/ 130 h 250"/>
                    <a:gd name="T10" fmla="*/ 327 w 502"/>
                    <a:gd name="T11" fmla="*/ 148 h 250"/>
                    <a:gd name="T12" fmla="*/ 321 w 502"/>
                    <a:gd name="T13" fmla="*/ 164 h 250"/>
                    <a:gd name="T14" fmla="*/ 315 w 502"/>
                    <a:gd name="T15" fmla="*/ 179 h 250"/>
                    <a:gd name="T16" fmla="*/ 306 w 502"/>
                    <a:gd name="T17" fmla="*/ 192 h 250"/>
                    <a:gd name="T18" fmla="*/ 296 w 502"/>
                    <a:gd name="T19" fmla="*/ 203 h 250"/>
                    <a:gd name="T20" fmla="*/ 284 w 502"/>
                    <a:gd name="T21" fmla="*/ 213 h 250"/>
                    <a:gd name="T22" fmla="*/ 272 w 502"/>
                    <a:gd name="T23" fmla="*/ 221 h 250"/>
                    <a:gd name="T24" fmla="*/ 259 w 502"/>
                    <a:gd name="T25" fmla="*/ 228 h 250"/>
                    <a:gd name="T26" fmla="*/ 244 w 502"/>
                    <a:gd name="T27" fmla="*/ 234 h 250"/>
                    <a:gd name="T28" fmla="*/ 229 w 502"/>
                    <a:gd name="T29" fmla="*/ 240 h 250"/>
                    <a:gd name="T30" fmla="*/ 214 w 502"/>
                    <a:gd name="T31" fmla="*/ 243 h 250"/>
                    <a:gd name="T32" fmla="*/ 198 w 502"/>
                    <a:gd name="T33" fmla="*/ 245 h 250"/>
                    <a:gd name="T34" fmla="*/ 183 w 502"/>
                    <a:gd name="T35" fmla="*/ 248 h 250"/>
                    <a:gd name="T36" fmla="*/ 168 w 502"/>
                    <a:gd name="T37" fmla="*/ 249 h 250"/>
                    <a:gd name="T38" fmla="*/ 153 w 502"/>
                    <a:gd name="T39" fmla="*/ 250 h 250"/>
                    <a:gd name="T40" fmla="*/ 139 w 502"/>
                    <a:gd name="T41" fmla="*/ 250 h 250"/>
                    <a:gd name="T42" fmla="*/ 139 w 502"/>
                    <a:gd name="T43" fmla="*/ 198 h 250"/>
                    <a:gd name="T44" fmla="*/ 0 w 502"/>
                    <a:gd name="T45" fmla="*/ 198 h 250"/>
                    <a:gd name="T46" fmla="*/ 0 w 502"/>
                    <a:gd name="T47" fmla="*/ 189 h 250"/>
                    <a:gd name="T48" fmla="*/ 139 w 502"/>
                    <a:gd name="T49" fmla="*/ 189 h 250"/>
                    <a:gd name="T50" fmla="*/ 139 w 502"/>
                    <a:gd name="T51" fmla="*/ 165 h 250"/>
                    <a:gd name="T52" fmla="*/ 0 w 502"/>
                    <a:gd name="T53" fmla="*/ 165 h 250"/>
                    <a:gd name="T54" fmla="*/ 0 w 502"/>
                    <a:gd name="T55" fmla="*/ 156 h 250"/>
                    <a:gd name="T56" fmla="*/ 139 w 502"/>
                    <a:gd name="T57" fmla="*/ 156 h 250"/>
                    <a:gd name="T58" fmla="*/ 139 w 502"/>
                    <a:gd name="T59" fmla="*/ 130 h 250"/>
                    <a:gd name="T60" fmla="*/ 0 w 502"/>
                    <a:gd name="T61" fmla="*/ 130 h 250"/>
                    <a:gd name="T62" fmla="*/ 0 w 502"/>
                    <a:gd name="T63" fmla="*/ 122 h 250"/>
                    <a:gd name="T64" fmla="*/ 139 w 502"/>
                    <a:gd name="T65" fmla="*/ 122 h 250"/>
                    <a:gd name="T66" fmla="*/ 139 w 502"/>
                    <a:gd name="T67" fmla="*/ 94 h 250"/>
                    <a:gd name="T68" fmla="*/ 0 w 502"/>
                    <a:gd name="T69" fmla="*/ 94 h 250"/>
                    <a:gd name="T70" fmla="*/ 0 w 502"/>
                    <a:gd name="T71" fmla="*/ 86 h 250"/>
                    <a:gd name="T72" fmla="*/ 139 w 502"/>
                    <a:gd name="T73" fmla="*/ 86 h 250"/>
                    <a:gd name="T74" fmla="*/ 139 w 502"/>
                    <a:gd name="T75" fmla="*/ 61 h 250"/>
                    <a:gd name="T76" fmla="*/ 0 w 502"/>
                    <a:gd name="T77" fmla="*/ 61 h 250"/>
                    <a:gd name="T78" fmla="*/ 0 w 502"/>
                    <a:gd name="T79" fmla="*/ 53 h 250"/>
                    <a:gd name="T80" fmla="*/ 139 w 502"/>
                    <a:gd name="T81" fmla="*/ 53 h 250"/>
                    <a:gd name="T82" fmla="*/ 139 w 502"/>
                    <a:gd name="T83" fmla="*/ 0 h 250"/>
                    <a:gd name="T84" fmla="*/ 139 w 502"/>
                    <a:gd name="T85" fmla="*/ 0 h 250"/>
                    <a:gd name="T86" fmla="*/ 155 w 502"/>
                    <a:gd name="T87" fmla="*/ 0 h 250"/>
                    <a:gd name="T88" fmla="*/ 170 w 502"/>
                    <a:gd name="T89" fmla="*/ 1 h 250"/>
                    <a:gd name="T90" fmla="*/ 187 w 502"/>
                    <a:gd name="T91" fmla="*/ 2 h 250"/>
                    <a:gd name="T92" fmla="*/ 203 w 502"/>
                    <a:gd name="T93" fmla="*/ 5 h 250"/>
                    <a:gd name="T94" fmla="*/ 219 w 502"/>
                    <a:gd name="T95" fmla="*/ 7 h 250"/>
                    <a:gd name="T96" fmla="*/ 234 w 502"/>
                    <a:gd name="T97" fmla="*/ 11 h 250"/>
                    <a:gd name="T98" fmla="*/ 249 w 502"/>
                    <a:gd name="T99" fmla="*/ 16 h 250"/>
                    <a:gd name="T100" fmla="*/ 263 w 502"/>
                    <a:gd name="T101" fmla="*/ 22 h 250"/>
                    <a:gd name="T102" fmla="*/ 275 w 502"/>
                    <a:gd name="T103" fmla="*/ 30 h 250"/>
                    <a:gd name="T104" fmla="*/ 288 w 502"/>
                    <a:gd name="T105" fmla="*/ 38 h 250"/>
                    <a:gd name="T106" fmla="*/ 298 w 502"/>
                    <a:gd name="T107" fmla="*/ 48 h 250"/>
                    <a:gd name="T108" fmla="*/ 307 w 502"/>
                    <a:gd name="T109" fmla="*/ 58 h 250"/>
                    <a:gd name="T110" fmla="*/ 315 w 502"/>
                    <a:gd name="T111" fmla="*/ 72 h 250"/>
                    <a:gd name="T112" fmla="*/ 322 w 502"/>
                    <a:gd name="T113" fmla="*/ 87 h 250"/>
                    <a:gd name="T114" fmla="*/ 327 w 502"/>
                    <a:gd name="T115" fmla="*/ 103 h 250"/>
                    <a:gd name="T116" fmla="*/ 329 w 502"/>
                    <a:gd name="T117" fmla="*/ 122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02" h="250">
                      <a:moveTo>
                        <a:pt x="329" y="122"/>
                      </a:moveTo>
                      <a:lnTo>
                        <a:pt x="502" y="122"/>
                      </a:lnTo>
                      <a:lnTo>
                        <a:pt x="502" y="130"/>
                      </a:lnTo>
                      <a:lnTo>
                        <a:pt x="329" y="130"/>
                      </a:lnTo>
                      <a:lnTo>
                        <a:pt x="329" y="130"/>
                      </a:lnTo>
                      <a:lnTo>
                        <a:pt x="327" y="148"/>
                      </a:lnTo>
                      <a:lnTo>
                        <a:pt x="321" y="164"/>
                      </a:lnTo>
                      <a:lnTo>
                        <a:pt x="315" y="179"/>
                      </a:lnTo>
                      <a:lnTo>
                        <a:pt x="306" y="192"/>
                      </a:lnTo>
                      <a:lnTo>
                        <a:pt x="296" y="203"/>
                      </a:lnTo>
                      <a:lnTo>
                        <a:pt x="284" y="213"/>
                      </a:lnTo>
                      <a:lnTo>
                        <a:pt x="272" y="221"/>
                      </a:lnTo>
                      <a:lnTo>
                        <a:pt x="259" y="228"/>
                      </a:lnTo>
                      <a:lnTo>
                        <a:pt x="244" y="234"/>
                      </a:lnTo>
                      <a:lnTo>
                        <a:pt x="229" y="240"/>
                      </a:lnTo>
                      <a:lnTo>
                        <a:pt x="214" y="243"/>
                      </a:lnTo>
                      <a:lnTo>
                        <a:pt x="198" y="245"/>
                      </a:lnTo>
                      <a:lnTo>
                        <a:pt x="183" y="248"/>
                      </a:lnTo>
                      <a:lnTo>
                        <a:pt x="168" y="249"/>
                      </a:lnTo>
                      <a:lnTo>
                        <a:pt x="153" y="250"/>
                      </a:lnTo>
                      <a:lnTo>
                        <a:pt x="139" y="250"/>
                      </a:lnTo>
                      <a:lnTo>
                        <a:pt x="139" y="198"/>
                      </a:lnTo>
                      <a:lnTo>
                        <a:pt x="0" y="198"/>
                      </a:lnTo>
                      <a:lnTo>
                        <a:pt x="0" y="189"/>
                      </a:lnTo>
                      <a:lnTo>
                        <a:pt x="139" y="189"/>
                      </a:lnTo>
                      <a:lnTo>
                        <a:pt x="139" y="165"/>
                      </a:lnTo>
                      <a:lnTo>
                        <a:pt x="0" y="165"/>
                      </a:lnTo>
                      <a:lnTo>
                        <a:pt x="0" y="156"/>
                      </a:lnTo>
                      <a:lnTo>
                        <a:pt x="139" y="156"/>
                      </a:lnTo>
                      <a:lnTo>
                        <a:pt x="139" y="130"/>
                      </a:lnTo>
                      <a:lnTo>
                        <a:pt x="0" y="130"/>
                      </a:lnTo>
                      <a:lnTo>
                        <a:pt x="0" y="122"/>
                      </a:lnTo>
                      <a:lnTo>
                        <a:pt x="139" y="122"/>
                      </a:lnTo>
                      <a:lnTo>
                        <a:pt x="139" y="94"/>
                      </a:lnTo>
                      <a:lnTo>
                        <a:pt x="0" y="94"/>
                      </a:lnTo>
                      <a:lnTo>
                        <a:pt x="0" y="86"/>
                      </a:lnTo>
                      <a:lnTo>
                        <a:pt x="139" y="86"/>
                      </a:lnTo>
                      <a:lnTo>
                        <a:pt x="139" y="61"/>
                      </a:lnTo>
                      <a:lnTo>
                        <a:pt x="0" y="61"/>
                      </a:lnTo>
                      <a:lnTo>
                        <a:pt x="0" y="53"/>
                      </a:lnTo>
                      <a:lnTo>
                        <a:pt x="139" y="53"/>
                      </a:lnTo>
                      <a:lnTo>
                        <a:pt x="139" y="0"/>
                      </a:lnTo>
                      <a:lnTo>
                        <a:pt x="139" y="0"/>
                      </a:lnTo>
                      <a:lnTo>
                        <a:pt x="155" y="0"/>
                      </a:lnTo>
                      <a:lnTo>
                        <a:pt x="170" y="1"/>
                      </a:lnTo>
                      <a:lnTo>
                        <a:pt x="187" y="2"/>
                      </a:lnTo>
                      <a:lnTo>
                        <a:pt x="203" y="5"/>
                      </a:lnTo>
                      <a:lnTo>
                        <a:pt x="219" y="7"/>
                      </a:lnTo>
                      <a:lnTo>
                        <a:pt x="234" y="11"/>
                      </a:lnTo>
                      <a:lnTo>
                        <a:pt x="249" y="16"/>
                      </a:lnTo>
                      <a:lnTo>
                        <a:pt x="263" y="22"/>
                      </a:lnTo>
                      <a:lnTo>
                        <a:pt x="275" y="30"/>
                      </a:lnTo>
                      <a:lnTo>
                        <a:pt x="288" y="38"/>
                      </a:lnTo>
                      <a:lnTo>
                        <a:pt x="298" y="48"/>
                      </a:lnTo>
                      <a:lnTo>
                        <a:pt x="307" y="58"/>
                      </a:lnTo>
                      <a:lnTo>
                        <a:pt x="315" y="72"/>
                      </a:lnTo>
                      <a:lnTo>
                        <a:pt x="322" y="87"/>
                      </a:lnTo>
                      <a:lnTo>
                        <a:pt x="327" y="103"/>
                      </a:lnTo>
                      <a:lnTo>
                        <a:pt x="329" y="122"/>
                      </a:lnTo>
                    </a:path>
                  </a:pathLst>
                </a:custGeom>
                <a:no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40044" name="Rectangle 684"/>
          <p:cNvSpPr>
            <a:spLocks noChangeArrowheads="1"/>
          </p:cNvSpPr>
          <p:nvPr/>
        </p:nvSpPr>
        <p:spPr bwMode="auto">
          <a:xfrm>
            <a:off x="5181600" y="0"/>
            <a:ext cx="3679825" cy="8842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  <a:flatTx/>
          </a:bodyPr>
          <a:lstStyle/>
          <a:p>
            <a:pPr algn="ctr" eaLnBrk="0" hangingPunct="0"/>
            <a:r>
              <a:rPr lang="en-US" sz="3200" b="1">
                <a:solidFill>
                  <a:srgbClr val="FFCC00"/>
                </a:solidFill>
              </a:rPr>
              <a:t>VISION</a:t>
            </a:r>
          </a:p>
          <a:p>
            <a:pPr algn="ctr" eaLnBrk="0" hangingPunct="0"/>
            <a:r>
              <a:rPr lang="en-US" sz="2000" b="1" i="1">
                <a:solidFill>
                  <a:srgbClr val="FFCC00"/>
                </a:solidFill>
              </a:rPr>
              <a:t>Knowledge Management Systems</a:t>
            </a:r>
            <a:endParaRPr lang="en-US" sz="3600" b="1">
              <a:solidFill>
                <a:srgbClr val="FFCC00"/>
              </a:solidFill>
            </a:endParaRPr>
          </a:p>
        </p:txBody>
      </p:sp>
      <p:sp>
        <p:nvSpPr>
          <p:cNvPr id="1040045" name="Text Box 685"/>
          <p:cNvSpPr txBox="1">
            <a:spLocks noChangeArrowheads="1"/>
          </p:cNvSpPr>
          <p:nvPr/>
        </p:nvSpPr>
        <p:spPr bwMode="auto">
          <a:xfrm>
            <a:off x="152400" y="6340475"/>
            <a:ext cx="8153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/>
              <a:t>*Adapted from “VISION” by </a:t>
            </a:r>
            <a:r>
              <a:rPr lang="en-US" sz="1400" b="1" i="1"/>
              <a:t>Dr. Samuel F Harley, US Army Aberdeen Test Center. </a:t>
            </a:r>
            <a:r>
              <a:rPr lang="en-US" sz="1400"/>
              <a:t> </a:t>
            </a:r>
            <a:r>
              <a:rPr lang="en-US" sz="1400">
                <a:solidFill>
                  <a:schemeClr val="bg1"/>
                </a:solidFill>
              </a:rPr>
              <a:t>www.dtic.mil/ndia/2003NET3/harley.ppt </a:t>
            </a:r>
          </a:p>
        </p:txBody>
      </p:sp>
    </p:spTree>
    <p:extLst>
      <p:ext uri="{BB962C8B-B14F-4D97-AF65-F5344CB8AC3E}">
        <p14:creationId xmlns:p14="http://schemas.microsoft.com/office/powerpoint/2010/main" val="22407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358A6-44B1-4934-BBEE-1226C4A031DB}" type="slidenum">
              <a:rPr lang="en-US"/>
              <a:pPr/>
              <a:t>33</a:t>
            </a:fld>
            <a:endParaRPr lang="en-US"/>
          </a:p>
        </p:txBody>
      </p:sp>
      <p:sp>
        <p:nvSpPr>
          <p:cNvPr id="7905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Methods Considered</a:t>
            </a:r>
          </a:p>
        </p:txBody>
      </p:sp>
      <p:sp>
        <p:nvSpPr>
          <p:cNvPr id="7905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 database with engineering unit data in tables</a:t>
            </a:r>
          </a:p>
          <a:p>
            <a:r>
              <a:rPr lang="en-US" dirty="0"/>
              <a:t>Relational database using </a:t>
            </a:r>
            <a:r>
              <a:rPr lang="en-US" dirty="0" err="1"/>
              <a:t>BLObs</a:t>
            </a:r>
            <a:r>
              <a:rPr lang="en-US" dirty="0"/>
              <a:t> and employing Just In Time (JIT) </a:t>
            </a:r>
            <a:r>
              <a:rPr lang="en-US" dirty="0" err="1"/>
              <a:t>deblobing</a:t>
            </a:r>
            <a:endParaRPr lang="en-US" dirty="0"/>
          </a:p>
          <a:p>
            <a:r>
              <a:rPr lang="en-US" dirty="0"/>
              <a:t>Commercial Object-Relational Database</a:t>
            </a:r>
          </a:p>
          <a:p>
            <a:r>
              <a:rPr lang="en-US" dirty="0"/>
              <a:t>Relational database with engineering unit data in HDF-5 file system</a:t>
            </a:r>
          </a:p>
        </p:txBody>
      </p:sp>
    </p:spTree>
    <p:extLst>
      <p:ext uri="{BB962C8B-B14F-4D97-AF65-F5344CB8AC3E}">
        <p14:creationId xmlns:p14="http://schemas.microsoft.com/office/powerpoint/2010/main" val="384213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26" name="Picture 2" descr="winzip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863975"/>
            <a:ext cx="231775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227" name="Text Box 3"/>
          <p:cNvSpPr txBox="1">
            <a:spLocks noChangeArrowheads="1"/>
          </p:cNvSpPr>
          <p:nvPr/>
        </p:nvSpPr>
        <p:spPr bwMode="auto">
          <a:xfrm>
            <a:off x="92075" y="217488"/>
            <a:ext cx="3971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>
            <a:spAutoFit/>
          </a:bodyPr>
          <a:lstStyle>
            <a:lvl1pPr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96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92138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89000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185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6430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1002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5574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0146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kumimoji="0" lang="en-US" sz="1600" b="1" i="1"/>
          </a:p>
        </p:txBody>
      </p:sp>
      <p:sp>
        <p:nvSpPr>
          <p:cNvPr id="820228" name="AutoShape 4"/>
          <p:cNvSpPr>
            <a:spLocks noChangeArrowheads="1"/>
          </p:cNvSpPr>
          <p:nvPr/>
        </p:nvSpPr>
        <p:spPr bwMode="auto">
          <a:xfrm>
            <a:off x="3833813" y="598488"/>
            <a:ext cx="1108075" cy="381000"/>
          </a:xfrm>
          <a:prstGeom prst="flowChartProcess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9262" tIns="29631" rIns="59262" bIns="29631" anchor="ctr"/>
          <a:lstStyle/>
          <a:p>
            <a:pPr algn="ctr" defTabSz="592138"/>
            <a:r>
              <a:rPr lang="en-US" sz="1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 (root)</a:t>
            </a:r>
          </a:p>
        </p:txBody>
      </p:sp>
      <p:sp>
        <p:nvSpPr>
          <p:cNvPr id="820229" name="AutoShape 5"/>
          <p:cNvSpPr>
            <a:spLocks noChangeArrowheads="1"/>
          </p:cNvSpPr>
          <p:nvPr/>
        </p:nvSpPr>
        <p:spPr bwMode="auto">
          <a:xfrm>
            <a:off x="76200" y="1470025"/>
            <a:ext cx="1066800" cy="663575"/>
          </a:xfrm>
          <a:prstGeom prst="flowChartProcess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Ctr="1"/>
          <a:lstStyle/>
          <a:p>
            <a:pPr algn="ctr" defTabSz="592138"/>
            <a:r>
              <a:rPr lang="en-US" sz="1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ChannelDataLabeled</a:t>
            </a:r>
          </a:p>
        </p:txBody>
      </p:sp>
      <p:sp>
        <p:nvSpPr>
          <p:cNvPr id="820230" name="AutoShape 6"/>
          <p:cNvSpPr>
            <a:spLocks noChangeArrowheads="1"/>
          </p:cNvSpPr>
          <p:nvPr/>
        </p:nvSpPr>
        <p:spPr bwMode="auto">
          <a:xfrm>
            <a:off x="3694113" y="1470025"/>
            <a:ext cx="1062037" cy="381000"/>
          </a:xfrm>
          <a:prstGeom prst="flowChartProcess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Ctr="1"/>
          <a:lstStyle/>
          <a:p>
            <a:pPr algn="ctr" defTabSz="592138"/>
            <a:r>
              <a:rPr lang="en-US" sz="1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ChannelData</a:t>
            </a:r>
          </a:p>
        </p:txBody>
      </p:sp>
      <p:sp>
        <p:nvSpPr>
          <p:cNvPr id="820231" name="AutoShape 7"/>
          <p:cNvSpPr>
            <a:spLocks noChangeArrowheads="1"/>
          </p:cNvSpPr>
          <p:nvPr/>
        </p:nvSpPr>
        <p:spPr bwMode="auto">
          <a:xfrm>
            <a:off x="877888" y="1470025"/>
            <a:ext cx="554037" cy="381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Ctr="1"/>
          <a:lstStyle/>
          <a:p>
            <a:pPr algn="ctr" defTabSz="592138"/>
            <a:r>
              <a:rPr lang="en-US" sz="700" b="1"/>
              <a:t>EMETA</a:t>
            </a:r>
          </a:p>
        </p:txBody>
      </p:sp>
      <p:sp>
        <p:nvSpPr>
          <p:cNvPr id="820232" name="AutoShape 8"/>
          <p:cNvSpPr>
            <a:spLocks noChangeArrowheads="1"/>
          </p:cNvSpPr>
          <p:nvPr/>
        </p:nvSpPr>
        <p:spPr bwMode="auto">
          <a:xfrm>
            <a:off x="4849813" y="1470025"/>
            <a:ext cx="738187" cy="381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Ctr="1"/>
          <a:lstStyle/>
          <a:p>
            <a:pPr algn="ctr" defTabSz="592138"/>
            <a:r>
              <a:rPr lang="en-US" sz="700" b="1"/>
              <a:t>RMETA</a:t>
            </a:r>
          </a:p>
        </p:txBody>
      </p:sp>
      <p:sp>
        <p:nvSpPr>
          <p:cNvPr id="820233" name="AutoShape 9"/>
          <p:cNvSpPr>
            <a:spLocks noChangeArrowheads="1"/>
          </p:cNvSpPr>
          <p:nvPr/>
        </p:nvSpPr>
        <p:spPr bwMode="auto">
          <a:xfrm>
            <a:off x="5818188" y="1470025"/>
            <a:ext cx="508000" cy="381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Ctr="1"/>
          <a:lstStyle/>
          <a:p>
            <a:pPr algn="ctr" defTabSz="592138"/>
            <a:r>
              <a:rPr lang="en-US" sz="700" b="1"/>
              <a:t>Res_Obj</a:t>
            </a:r>
          </a:p>
        </p:txBody>
      </p:sp>
      <p:sp>
        <p:nvSpPr>
          <p:cNvPr id="820234" name="AutoShape 10"/>
          <p:cNvSpPr>
            <a:spLocks noChangeArrowheads="1"/>
          </p:cNvSpPr>
          <p:nvPr/>
        </p:nvSpPr>
        <p:spPr bwMode="auto">
          <a:xfrm>
            <a:off x="877888" y="1905000"/>
            <a:ext cx="554037" cy="544513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500"/>
              <a:t>Instrumentation Specific</a:t>
            </a:r>
          </a:p>
          <a:p>
            <a:pPr algn="ctr" defTabSz="592138"/>
            <a:r>
              <a:rPr lang="en-US" sz="500"/>
              <a:t>.</a:t>
            </a:r>
          </a:p>
          <a:p>
            <a:pPr algn="ctr" defTabSz="592138"/>
            <a:r>
              <a:rPr lang="en-US" sz="500"/>
              <a:t>.</a:t>
            </a:r>
          </a:p>
          <a:p>
            <a:pPr algn="ctr" defTabSz="592138"/>
            <a:r>
              <a:rPr lang="en-US" sz="500"/>
              <a:t>.</a:t>
            </a:r>
          </a:p>
        </p:txBody>
      </p:sp>
      <p:sp>
        <p:nvSpPr>
          <p:cNvPr id="820235" name="AutoShape 11"/>
          <p:cNvSpPr>
            <a:spLocks noChangeArrowheads="1"/>
          </p:cNvSpPr>
          <p:nvPr/>
        </p:nvSpPr>
        <p:spPr bwMode="auto">
          <a:xfrm>
            <a:off x="4756150" y="1905000"/>
            <a:ext cx="877888" cy="544513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500"/>
              <a:t>ORIGINAL_FILE_NAME</a:t>
            </a:r>
          </a:p>
          <a:p>
            <a:pPr algn="ctr" defTabSz="592138"/>
            <a:r>
              <a:rPr lang="en-US" sz="500"/>
              <a:t>Instrumentation Specific</a:t>
            </a:r>
          </a:p>
          <a:p>
            <a:pPr algn="ctr" defTabSz="592138"/>
            <a:r>
              <a:rPr lang="en-US" sz="500"/>
              <a:t>.</a:t>
            </a:r>
          </a:p>
          <a:p>
            <a:pPr algn="ctr" defTabSz="592138"/>
            <a:r>
              <a:rPr lang="en-US" sz="500"/>
              <a:t>.</a:t>
            </a:r>
          </a:p>
          <a:p>
            <a:pPr algn="ctr" defTabSz="592138"/>
            <a:r>
              <a:rPr lang="en-US" sz="500"/>
              <a:t>.</a:t>
            </a:r>
          </a:p>
        </p:txBody>
      </p:sp>
      <p:sp>
        <p:nvSpPr>
          <p:cNvPr id="820236" name="AutoShape 12"/>
          <p:cNvSpPr>
            <a:spLocks noChangeArrowheads="1"/>
          </p:cNvSpPr>
          <p:nvPr/>
        </p:nvSpPr>
        <p:spPr bwMode="auto">
          <a:xfrm>
            <a:off x="5772150" y="1905000"/>
            <a:ext cx="601663" cy="1306513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500"/>
              <a:t>RES_UUID</a:t>
            </a:r>
          </a:p>
          <a:p>
            <a:pPr algn="ctr" defTabSz="592138"/>
            <a:r>
              <a:rPr lang="en-US" sz="500"/>
              <a:t>CONFIG_UUID</a:t>
            </a:r>
          </a:p>
          <a:p>
            <a:pPr algn="ctr" defTabSz="592138"/>
            <a:r>
              <a:rPr lang="en-US" sz="500"/>
              <a:t>INV_ID</a:t>
            </a:r>
          </a:p>
          <a:p>
            <a:pPr algn="ctr" defTabSz="592138"/>
            <a:r>
              <a:rPr lang="en-US" sz="500"/>
              <a:t>AST_ID</a:t>
            </a:r>
          </a:p>
          <a:p>
            <a:pPr algn="ctr" defTabSz="592138"/>
            <a:r>
              <a:rPr lang="en-US" sz="500"/>
              <a:t>CTR_ID</a:t>
            </a:r>
          </a:p>
          <a:p>
            <a:pPr algn="ctr" defTabSz="592138"/>
            <a:r>
              <a:rPr lang="en-US" sz="500"/>
              <a:t>PRJ_ID</a:t>
            </a:r>
          </a:p>
          <a:p>
            <a:pPr algn="ctr" defTabSz="592138"/>
            <a:r>
              <a:rPr lang="en-US" sz="500"/>
              <a:t>RES_TYPE</a:t>
            </a:r>
          </a:p>
          <a:p>
            <a:pPr algn="ctr" defTabSz="592138"/>
            <a:r>
              <a:rPr lang="en-US" sz="500"/>
              <a:t>Res_Start_Time</a:t>
            </a:r>
          </a:p>
          <a:p>
            <a:pPr algn="ctr" defTabSz="592138"/>
            <a:r>
              <a:rPr lang="en-US" sz="500"/>
              <a:t>Res_Stop_Time</a:t>
            </a:r>
          </a:p>
          <a:p>
            <a:pPr algn="ctr" defTabSz="592138"/>
            <a:r>
              <a:rPr lang="en-US" sz="500"/>
              <a:t>BlobfileBytes</a:t>
            </a:r>
          </a:p>
          <a:p>
            <a:pPr algn="ctr" defTabSz="592138"/>
            <a:r>
              <a:rPr lang="en-US" sz="500"/>
              <a:t>.</a:t>
            </a:r>
          </a:p>
          <a:p>
            <a:pPr algn="ctr" defTabSz="592138"/>
            <a:r>
              <a:rPr lang="en-US" sz="500"/>
              <a:t>.</a:t>
            </a:r>
          </a:p>
          <a:p>
            <a:pPr algn="ctr" defTabSz="592138"/>
            <a:r>
              <a:rPr lang="en-US" sz="500"/>
              <a:t>.</a:t>
            </a:r>
          </a:p>
        </p:txBody>
      </p:sp>
      <p:sp>
        <p:nvSpPr>
          <p:cNvPr id="820237" name="AutoShape 13"/>
          <p:cNvSpPr>
            <a:spLocks noChangeArrowheads="1"/>
          </p:cNvSpPr>
          <p:nvPr/>
        </p:nvSpPr>
        <p:spPr bwMode="auto">
          <a:xfrm>
            <a:off x="508000" y="2667000"/>
            <a:ext cx="3325813" cy="381000"/>
          </a:xfrm>
          <a:prstGeom prst="flowChartProcess">
            <a:avLst/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9262" tIns="29631" rIns="59262" bIns="29631" anchor="ctr"/>
          <a:lstStyle/>
          <a:p>
            <a:pPr algn="ctr" defTabSz="592138"/>
            <a:r>
              <a:rPr lang="en-US" sz="12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Steer Angle (e.g. – Alias from config file)</a:t>
            </a:r>
          </a:p>
        </p:txBody>
      </p:sp>
      <p:sp>
        <p:nvSpPr>
          <p:cNvPr id="820238" name="AutoShape 14"/>
          <p:cNvSpPr>
            <a:spLocks noChangeArrowheads="1"/>
          </p:cNvSpPr>
          <p:nvPr/>
        </p:nvSpPr>
        <p:spPr bwMode="auto">
          <a:xfrm>
            <a:off x="914400" y="3200400"/>
            <a:ext cx="685800" cy="392113"/>
          </a:xfrm>
          <a:prstGeom prst="cube">
            <a:avLst>
              <a:gd name="adj" fmla="val 25000"/>
            </a:avLst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OFFSET_SEC</a:t>
            </a:r>
          </a:p>
        </p:txBody>
      </p:sp>
      <p:sp>
        <p:nvSpPr>
          <p:cNvPr id="820239" name="AutoShape 15"/>
          <p:cNvSpPr>
            <a:spLocks noChangeArrowheads="1"/>
          </p:cNvSpPr>
          <p:nvPr/>
        </p:nvSpPr>
        <p:spPr bwMode="auto">
          <a:xfrm>
            <a:off x="879475" y="4191000"/>
            <a:ext cx="600075" cy="457200"/>
          </a:xfrm>
          <a:prstGeom prst="bracketPair">
            <a:avLst>
              <a:gd name="adj" fmla="val 16667"/>
            </a:avLst>
          </a:prstGeom>
          <a:noFill/>
          <a:ln w="28575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7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MIN</a:t>
            </a:r>
          </a:p>
          <a:p>
            <a:pPr algn="ctr" defTabSz="592138"/>
            <a:r>
              <a:rPr lang="en-US" sz="7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AVG</a:t>
            </a:r>
          </a:p>
          <a:p>
            <a:pPr algn="ctr" defTabSz="592138"/>
            <a:r>
              <a:rPr lang="en-US" sz="7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MAX</a:t>
            </a:r>
          </a:p>
          <a:p>
            <a:pPr algn="ctr" defTabSz="592138"/>
            <a:r>
              <a:rPr lang="en-US" sz="7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NUMPTS</a:t>
            </a:r>
          </a:p>
        </p:txBody>
      </p:sp>
      <p:sp>
        <p:nvSpPr>
          <p:cNvPr id="820240" name="AutoShape 16"/>
          <p:cNvSpPr>
            <a:spLocks noChangeArrowheads="1"/>
          </p:cNvSpPr>
          <p:nvPr/>
        </p:nvSpPr>
        <p:spPr bwMode="auto">
          <a:xfrm>
            <a:off x="923925" y="3733800"/>
            <a:ext cx="600075" cy="327025"/>
          </a:xfrm>
          <a:prstGeom prst="cube">
            <a:avLst>
              <a:gd name="adj" fmla="val 25000"/>
            </a:avLst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VALUE</a:t>
            </a:r>
          </a:p>
        </p:txBody>
      </p:sp>
      <p:sp>
        <p:nvSpPr>
          <p:cNvPr id="820241" name="AutoShape 17"/>
          <p:cNvSpPr>
            <a:spLocks noChangeArrowheads="1"/>
          </p:cNvSpPr>
          <p:nvPr/>
        </p:nvSpPr>
        <p:spPr bwMode="auto">
          <a:xfrm>
            <a:off x="2216150" y="3124200"/>
            <a:ext cx="984250" cy="457200"/>
          </a:xfrm>
          <a:prstGeom prst="cube">
            <a:avLst>
              <a:gd name="adj" fmla="val 25000"/>
            </a:avLst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10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Thumbnail_GIF (bytes)</a:t>
            </a:r>
          </a:p>
        </p:txBody>
      </p:sp>
      <p:sp>
        <p:nvSpPr>
          <p:cNvPr id="820242" name="Text Box 18"/>
          <p:cNvSpPr txBox="1">
            <a:spLocks noChangeArrowheads="1"/>
          </p:cNvSpPr>
          <p:nvPr/>
        </p:nvSpPr>
        <p:spPr bwMode="auto">
          <a:xfrm>
            <a:off x="4433888" y="4462463"/>
            <a:ext cx="138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>
            <a:spAutoFit/>
          </a:bodyPr>
          <a:lstStyle>
            <a:lvl1pPr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96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92138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89000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185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6430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1002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5574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0146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</p:txBody>
      </p:sp>
      <p:sp>
        <p:nvSpPr>
          <p:cNvPr id="820243" name="Line 19"/>
          <p:cNvSpPr>
            <a:spLocks noChangeShapeType="1"/>
          </p:cNvSpPr>
          <p:nvPr/>
        </p:nvSpPr>
        <p:spPr bwMode="auto">
          <a:xfrm>
            <a:off x="554038" y="1196975"/>
            <a:ext cx="8359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44" name="Line 20"/>
          <p:cNvSpPr>
            <a:spLocks noChangeShapeType="1"/>
          </p:cNvSpPr>
          <p:nvPr/>
        </p:nvSpPr>
        <p:spPr bwMode="auto">
          <a:xfrm>
            <a:off x="4387850" y="979488"/>
            <a:ext cx="0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45" name="Line 21"/>
          <p:cNvSpPr>
            <a:spLocks noChangeShapeType="1"/>
          </p:cNvSpPr>
          <p:nvPr/>
        </p:nvSpPr>
        <p:spPr bwMode="auto">
          <a:xfrm>
            <a:off x="554038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46" name="Line 22"/>
          <p:cNvSpPr>
            <a:spLocks noChangeShapeType="1"/>
          </p:cNvSpPr>
          <p:nvPr/>
        </p:nvSpPr>
        <p:spPr bwMode="auto">
          <a:xfrm>
            <a:off x="1154113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47" name="Line 23"/>
          <p:cNvSpPr>
            <a:spLocks noChangeShapeType="1"/>
          </p:cNvSpPr>
          <p:nvPr/>
        </p:nvSpPr>
        <p:spPr bwMode="auto">
          <a:xfrm>
            <a:off x="4202113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48" name="Line 24"/>
          <p:cNvSpPr>
            <a:spLocks noChangeShapeType="1"/>
          </p:cNvSpPr>
          <p:nvPr/>
        </p:nvSpPr>
        <p:spPr bwMode="auto">
          <a:xfrm>
            <a:off x="5264150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49" name="Line 25"/>
          <p:cNvSpPr>
            <a:spLocks noChangeShapeType="1"/>
          </p:cNvSpPr>
          <p:nvPr/>
        </p:nvSpPr>
        <p:spPr bwMode="auto">
          <a:xfrm>
            <a:off x="6096000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50" name="AutoShape 26"/>
          <p:cNvSpPr>
            <a:spLocks noChangeArrowheads="1"/>
          </p:cNvSpPr>
          <p:nvPr/>
        </p:nvSpPr>
        <p:spPr bwMode="auto">
          <a:xfrm>
            <a:off x="4525963" y="2667000"/>
            <a:ext cx="1200150" cy="381000"/>
          </a:xfrm>
          <a:prstGeom prst="flowChartProcess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7787" tIns="29631" rIns="59262" bIns="29631" anchor="ctr"/>
          <a:lstStyle/>
          <a:p>
            <a:pPr algn="ctr" defTabSz="592138"/>
            <a:r>
              <a:rPr lang="en-US" sz="800"/>
              <a:t>13 (ID from EUDB)</a:t>
            </a:r>
          </a:p>
        </p:txBody>
      </p:sp>
      <p:sp>
        <p:nvSpPr>
          <p:cNvPr id="820251" name="Line 27"/>
          <p:cNvSpPr>
            <a:spLocks noChangeShapeType="1"/>
          </p:cNvSpPr>
          <p:nvPr/>
        </p:nvSpPr>
        <p:spPr bwMode="auto">
          <a:xfrm>
            <a:off x="415925" y="2144713"/>
            <a:ext cx="0" cy="326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15925" y="2884488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53" name="AutoShape 29"/>
          <p:cNvSpPr>
            <a:spLocks noChangeArrowheads="1"/>
          </p:cNvSpPr>
          <p:nvPr/>
        </p:nvSpPr>
        <p:spPr bwMode="auto">
          <a:xfrm>
            <a:off x="461963" y="3101975"/>
            <a:ext cx="415925" cy="598488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Tax. params</a:t>
            </a:r>
          </a:p>
          <a:p>
            <a:pPr algn="ctr" defTabSz="592138"/>
            <a:r>
              <a:rPr lang="en-US" sz="600"/>
              <a:t>.</a:t>
            </a:r>
          </a:p>
          <a:p>
            <a:pPr algn="ctr" defTabSz="592138"/>
            <a:r>
              <a:rPr lang="en-US" sz="600"/>
              <a:t>.</a:t>
            </a:r>
          </a:p>
          <a:p>
            <a:pPr algn="ctr" defTabSz="592138"/>
            <a:r>
              <a:rPr lang="en-US" sz="600"/>
              <a:t>.</a:t>
            </a:r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4341813" y="1851025"/>
            <a:ext cx="0" cy="3319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55" name="Line 31"/>
          <p:cNvSpPr>
            <a:spLocks noChangeShapeType="1"/>
          </p:cNvSpPr>
          <p:nvPr/>
        </p:nvSpPr>
        <p:spPr bwMode="auto">
          <a:xfrm>
            <a:off x="4341813" y="2884488"/>
            <a:ext cx="184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56" name="AutoShape 32"/>
          <p:cNvSpPr>
            <a:spLocks noChangeArrowheads="1"/>
          </p:cNvSpPr>
          <p:nvPr/>
        </p:nvSpPr>
        <p:spPr bwMode="auto">
          <a:xfrm>
            <a:off x="6096000" y="4953000"/>
            <a:ext cx="982663" cy="415925"/>
          </a:xfrm>
          <a:prstGeom prst="bracketPair">
            <a:avLst>
              <a:gd name="adj" fmla="val 16667"/>
            </a:avLst>
          </a:prstGeom>
          <a:noFill/>
          <a:ln w="19050">
            <a:solidFill>
              <a:srgbClr val="0000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1400">
                <a:solidFill>
                  <a:srgbClr val="0000CC"/>
                </a:solidFill>
              </a:rPr>
              <a:t>Attributes</a:t>
            </a:r>
          </a:p>
        </p:txBody>
      </p:sp>
      <p:sp>
        <p:nvSpPr>
          <p:cNvPr id="820257" name="AutoShape 33"/>
          <p:cNvSpPr>
            <a:spLocks noChangeArrowheads="1"/>
          </p:cNvSpPr>
          <p:nvPr/>
        </p:nvSpPr>
        <p:spPr bwMode="auto">
          <a:xfrm>
            <a:off x="6096000" y="5486400"/>
            <a:ext cx="1143000" cy="676275"/>
          </a:xfrm>
          <a:prstGeom prst="cube">
            <a:avLst>
              <a:gd name="adj" fmla="val 25000"/>
            </a:avLst>
          </a:prstGeom>
          <a:noFill/>
          <a:ln w="19050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9262" tIns="29631" rIns="59262" bIns="29631" anchor="ctr"/>
          <a:lstStyle/>
          <a:p>
            <a:pPr algn="ctr" defTabSz="592138"/>
            <a:r>
              <a:rPr lang="en-US" sz="1400">
                <a:solidFill>
                  <a:srgbClr val="0000CC"/>
                </a:solidFill>
              </a:rPr>
              <a:t>Data Sets</a:t>
            </a:r>
          </a:p>
        </p:txBody>
      </p:sp>
      <p:sp>
        <p:nvSpPr>
          <p:cNvPr id="820258" name="AutoShape 34"/>
          <p:cNvSpPr>
            <a:spLocks noChangeArrowheads="1"/>
          </p:cNvSpPr>
          <p:nvPr/>
        </p:nvSpPr>
        <p:spPr bwMode="auto">
          <a:xfrm>
            <a:off x="6057900" y="4343400"/>
            <a:ext cx="1104900" cy="511175"/>
          </a:xfrm>
          <a:prstGeom prst="flowChartProcess">
            <a:avLst/>
          </a:prstGeom>
          <a:noFill/>
          <a:ln w="19050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7787" tIns="29631" rIns="59262" bIns="29631" anchor="ctr" anchorCtr="1"/>
          <a:lstStyle/>
          <a:p>
            <a:pPr algn="ctr" defTabSz="592138"/>
            <a:r>
              <a:rPr lang="en-US" sz="1400">
                <a:solidFill>
                  <a:srgbClr val="0000CC"/>
                </a:solidFill>
              </a:rPr>
              <a:t>Groups</a:t>
            </a:r>
          </a:p>
        </p:txBody>
      </p:sp>
      <p:sp>
        <p:nvSpPr>
          <p:cNvPr id="820259" name="Rectangle 35"/>
          <p:cNvSpPr>
            <a:spLocks noChangeArrowheads="1"/>
          </p:cNvSpPr>
          <p:nvPr/>
        </p:nvSpPr>
        <p:spPr bwMode="auto">
          <a:xfrm>
            <a:off x="5791200" y="4038600"/>
            <a:ext cx="1600200" cy="2286000"/>
          </a:xfrm>
          <a:prstGeom prst="rect">
            <a:avLst/>
          </a:prstGeom>
          <a:noFill/>
          <a:ln w="9525" cap="rnd">
            <a:solidFill>
              <a:srgbClr val="0000CC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9262" tIns="29631" rIns="59262" bIns="29631"/>
          <a:lstStyle/>
          <a:p>
            <a:pPr algn="ctr" defTabSz="592138"/>
            <a:r>
              <a:rPr lang="en-US" sz="1600">
                <a:solidFill>
                  <a:srgbClr val="0000CC"/>
                </a:solidFill>
              </a:rPr>
              <a:t>Legend</a:t>
            </a:r>
          </a:p>
        </p:txBody>
      </p:sp>
      <p:sp>
        <p:nvSpPr>
          <p:cNvPr id="820260" name="Text Box 36"/>
          <p:cNvSpPr txBox="1">
            <a:spLocks noChangeArrowheads="1"/>
          </p:cNvSpPr>
          <p:nvPr/>
        </p:nvSpPr>
        <p:spPr bwMode="auto">
          <a:xfrm>
            <a:off x="554038" y="4408488"/>
            <a:ext cx="138112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>
            <a:spAutoFit/>
          </a:bodyPr>
          <a:lstStyle>
            <a:lvl1pPr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96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92138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89000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185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6430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1002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5574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0146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</p:txBody>
      </p:sp>
      <p:sp>
        <p:nvSpPr>
          <p:cNvPr id="820261" name="Text Box 37"/>
          <p:cNvSpPr txBox="1">
            <a:spLocks noChangeArrowheads="1"/>
          </p:cNvSpPr>
          <p:nvPr/>
        </p:nvSpPr>
        <p:spPr bwMode="auto">
          <a:xfrm>
            <a:off x="4341813" y="2339975"/>
            <a:ext cx="554037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>
            <a:spAutoFit/>
          </a:bodyPr>
          <a:lstStyle>
            <a:lvl1pPr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96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92138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89000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185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6430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1002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5574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0146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sz="600"/>
              <a:t>Hardlink</a:t>
            </a:r>
          </a:p>
        </p:txBody>
      </p:sp>
      <p:cxnSp>
        <p:nvCxnSpPr>
          <p:cNvPr id="820262" name="AutoShape 38"/>
          <p:cNvCxnSpPr>
            <a:cxnSpLocks noChangeShapeType="1"/>
            <a:stCxn id="820250" idx="0"/>
            <a:endCxn id="820237" idx="0"/>
          </p:cNvCxnSpPr>
          <p:nvPr/>
        </p:nvCxnSpPr>
        <p:spPr bwMode="auto">
          <a:xfrm rot="5400000" flipH="1">
            <a:off x="3641725" y="1182688"/>
            <a:ext cx="14287" cy="2954338"/>
          </a:xfrm>
          <a:prstGeom prst="curvedConnector3">
            <a:avLst>
              <a:gd name="adj1" fmla="val 160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20264" name="Picture 40" descr="ch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2503488"/>
            <a:ext cx="2493962" cy="1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265" name="Text Box 41"/>
          <p:cNvSpPr txBox="1">
            <a:spLocks noChangeArrowheads="1"/>
          </p:cNvSpPr>
          <p:nvPr/>
        </p:nvSpPr>
        <p:spPr bwMode="auto">
          <a:xfrm>
            <a:off x="5449888" y="6313488"/>
            <a:ext cx="1846262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>
            <a:spAutoFit/>
          </a:bodyPr>
          <a:lstStyle>
            <a:lvl1pPr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96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92138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89000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185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6430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1002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5574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0146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kumimoji="0" lang="en-US" sz="1600"/>
          </a:p>
        </p:txBody>
      </p:sp>
      <p:sp>
        <p:nvSpPr>
          <p:cNvPr id="820266" name="Text Box 42"/>
          <p:cNvSpPr txBox="1">
            <a:spLocks noChangeArrowheads="1"/>
          </p:cNvSpPr>
          <p:nvPr/>
        </p:nvSpPr>
        <p:spPr bwMode="auto">
          <a:xfrm>
            <a:off x="6280150" y="6477000"/>
            <a:ext cx="170973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>
            <a:spAutoFit/>
          </a:bodyPr>
          <a:lstStyle>
            <a:lvl1pPr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96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92138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89000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185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6430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1002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5574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0146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fld id="{DA345450-5988-4D52-BCC3-CA091EF1E29B}" type="datetime2">
              <a:rPr kumimoji="0" lang="en-US" sz="1000"/>
              <a:pPr algn="ctr">
                <a:spcBef>
                  <a:spcPct val="50000"/>
                </a:spcBef>
              </a:pPr>
              <a:t>Monday, December 30, 2013</a:t>
            </a:fld>
            <a:endParaRPr kumimoji="0" lang="en-US" sz="1000"/>
          </a:p>
        </p:txBody>
      </p:sp>
      <p:sp>
        <p:nvSpPr>
          <p:cNvPr id="820267" name="AutoShape 43"/>
          <p:cNvSpPr>
            <a:spLocks noChangeArrowheads="1"/>
          </p:cNvSpPr>
          <p:nvPr/>
        </p:nvSpPr>
        <p:spPr bwMode="auto">
          <a:xfrm>
            <a:off x="6373813" y="1470025"/>
            <a:ext cx="692150" cy="381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Ctr="1"/>
          <a:lstStyle/>
          <a:p>
            <a:pPr algn="ctr" defTabSz="592138"/>
            <a:r>
              <a:rPr lang="en-US" sz="700" b="1"/>
              <a:t>Misc_Images</a:t>
            </a:r>
          </a:p>
        </p:txBody>
      </p:sp>
      <p:sp>
        <p:nvSpPr>
          <p:cNvPr id="820268" name="Line 44"/>
          <p:cNvSpPr>
            <a:spLocks noChangeShapeType="1"/>
          </p:cNvSpPr>
          <p:nvPr/>
        </p:nvSpPr>
        <p:spPr bwMode="auto">
          <a:xfrm>
            <a:off x="6742113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69" name="AutoShape 45"/>
          <p:cNvSpPr>
            <a:spLocks noChangeArrowheads="1"/>
          </p:cNvSpPr>
          <p:nvPr/>
        </p:nvSpPr>
        <p:spPr bwMode="auto">
          <a:xfrm>
            <a:off x="3094038" y="3157538"/>
            <a:ext cx="739775" cy="381000"/>
          </a:xfrm>
          <a:prstGeom prst="flowChartProcess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7787" tIns="29631" rIns="59262" bIns="29631" anchor="ctr"/>
          <a:lstStyle/>
          <a:p>
            <a:pPr algn="ctr" defTabSz="592138"/>
            <a:r>
              <a:rPr lang="en-US" sz="600"/>
              <a:t>PASSED VALIDATION CHECKS</a:t>
            </a:r>
          </a:p>
        </p:txBody>
      </p:sp>
      <p:sp>
        <p:nvSpPr>
          <p:cNvPr id="820270" name="AutoShape 46"/>
          <p:cNvSpPr>
            <a:spLocks noChangeArrowheads="1"/>
          </p:cNvSpPr>
          <p:nvPr/>
        </p:nvSpPr>
        <p:spPr bwMode="auto">
          <a:xfrm>
            <a:off x="3094038" y="3592513"/>
            <a:ext cx="739775" cy="381000"/>
          </a:xfrm>
          <a:prstGeom prst="flowChartProcess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7787" tIns="29631" rIns="59262" bIns="29631" anchor="ctr"/>
          <a:lstStyle/>
          <a:p>
            <a:pPr algn="ctr" defTabSz="592138"/>
            <a:r>
              <a:rPr lang="en-US" sz="600"/>
              <a:t>FAILED VALIDATION CHECKS</a:t>
            </a:r>
          </a:p>
        </p:txBody>
      </p:sp>
      <p:sp>
        <p:nvSpPr>
          <p:cNvPr id="820271" name="AutoShape 47"/>
          <p:cNvSpPr>
            <a:spLocks noChangeArrowheads="1"/>
          </p:cNvSpPr>
          <p:nvPr/>
        </p:nvSpPr>
        <p:spPr bwMode="auto">
          <a:xfrm>
            <a:off x="3879850" y="3157538"/>
            <a:ext cx="368300" cy="3810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Name/Reason</a:t>
            </a:r>
          </a:p>
        </p:txBody>
      </p:sp>
      <p:sp>
        <p:nvSpPr>
          <p:cNvPr id="820272" name="AutoShape 48"/>
          <p:cNvSpPr>
            <a:spLocks noChangeArrowheads="1"/>
          </p:cNvSpPr>
          <p:nvPr/>
        </p:nvSpPr>
        <p:spPr bwMode="auto">
          <a:xfrm>
            <a:off x="3879850" y="3592513"/>
            <a:ext cx="368300" cy="3810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Name/Reason</a:t>
            </a:r>
          </a:p>
        </p:txBody>
      </p:sp>
      <p:sp>
        <p:nvSpPr>
          <p:cNvPr id="820273" name="Line 49"/>
          <p:cNvSpPr>
            <a:spLocks noChangeShapeType="1"/>
          </p:cNvSpPr>
          <p:nvPr/>
        </p:nvSpPr>
        <p:spPr bwMode="auto">
          <a:xfrm>
            <a:off x="2955925" y="3048000"/>
            <a:ext cx="0" cy="1089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74" name="Line 50"/>
          <p:cNvSpPr>
            <a:spLocks noChangeShapeType="1"/>
          </p:cNvSpPr>
          <p:nvPr/>
        </p:nvSpPr>
        <p:spPr bwMode="auto">
          <a:xfrm>
            <a:off x="2955925" y="337502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75" name="Line 51"/>
          <p:cNvSpPr>
            <a:spLocks noChangeShapeType="1"/>
          </p:cNvSpPr>
          <p:nvPr/>
        </p:nvSpPr>
        <p:spPr bwMode="auto">
          <a:xfrm>
            <a:off x="2955925" y="3810000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76" name="AutoShape 52"/>
          <p:cNvSpPr>
            <a:spLocks noChangeArrowheads="1"/>
          </p:cNvSpPr>
          <p:nvPr/>
        </p:nvSpPr>
        <p:spPr bwMode="auto">
          <a:xfrm>
            <a:off x="1477963" y="1470025"/>
            <a:ext cx="692150" cy="381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Ctr="1"/>
          <a:lstStyle/>
          <a:p>
            <a:pPr algn="ctr" defTabSz="592138"/>
            <a:r>
              <a:rPr lang="en-US" sz="700" b="1"/>
              <a:t>Modifications</a:t>
            </a:r>
          </a:p>
        </p:txBody>
      </p:sp>
      <p:sp>
        <p:nvSpPr>
          <p:cNvPr id="820277" name="Line 53"/>
          <p:cNvSpPr>
            <a:spLocks noChangeShapeType="1"/>
          </p:cNvSpPr>
          <p:nvPr/>
        </p:nvSpPr>
        <p:spPr bwMode="auto">
          <a:xfrm>
            <a:off x="1847850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78" name="AutoShape 54"/>
          <p:cNvSpPr>
            <a:spLocks noChangeArrowheads="1"/>
          </p:cNvSpPr>
          <p:nvPr/>
        </p:nvSpPr>
        <p:spPr bwMode="auto">
          <a:xfrm>
            <a:off x="6557963" y="1905000"/>
            <a:ext cx="1062037" cy="544513"/>
          </a:xfrm>
          <a:prstGeom prst="cube">
            <a:avLst>
              <a:gd name="adj" fmla="val 25000"/>
            </a:avLst>
          </a:prstGeom>
          <a:noFill/>
          <a:ln w="19050">
            <a:solidFill>
              <a:srgbClr val="00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THUMBNAIL GPS MAP IMAGE (bytes)</a:t>
            </a:r>
          </a:p>
        </p:txBody>
      </p:sp>
      <p:sp>
        <p:nvSpPr>
          <p:cNvPr id="820279" name="AutoShape 55"/>
          <p:cNvSpPr>
            <a:spLocks noChangeArrowheads="1"/>
          </p:cNvSpPr>
          <p:nvPr/>
        </p:nvSpPr>
        <p:spPr bwMode="auto">
          <a:xfrm>
            <a:off x="6557963" y="2503488"/>
            <a:ext cx="646112" cy="43497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500"/>
              <a:t>WIDE GPS MAP IMAGE (bytes)</a:t>
            </a:r>
          </a:p>
        </p:txBody>
      </p:sp>
      <p:sp>
        <p:nvSpPr>
          <p:cNvPr id="820280" name="AutoShape 56"/>
          <p:cNvSpPr>
            <a:spLocks noChangeArrowheads="1"/>
          </p:cNvSpPr>
          <p:nvPr/>
        </p:nvSpPr>
        <p:spPr bwMode="auto">
          <a:xfrm>
            <a:off x="6557963" y="2994025"/>
            <a:ext cx="646112" cy="43497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500"/>
              <a:t>ZOOMED GPS MAP IMAGE (bytes)</a:t>
            </a:r>
          </a:p>
        </p:txBody>
      </p:sp>
      <p:sp>
        <p:nvSpPr>
          <p:cNvPr id="820281" name="AutoShape 57"/>
          <p:cNvSpPr>
            <a:spLocks noChangeArrowheads="1"/>
          </p:cNvSpPr>
          <p:nvPr/>
        </p:nvSpPr>
        <p:spPr bwMode="auto">
          <a:xfrm>
            <a:off x="1570038" y="1905000"/>
            <a:ext cx="554037" cy="327025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9262" tIns="29631" rIns="59262" bIns="29631" anchor="ctr"/>
          <a:lstStyle/>
          <a:p>
            <a:pPr algn="ctr" defTabSz="592138"/>
            <a:r>
              <a:rPr lang="en-US" sz="500"/>
              <a:t>Date/What </a:t>
            </a:r>
          </a:p>
          <a:p>
            <a:pPr algn="ctr" defTabSz="592138"/>
            <a:r>
              <a:rPr lang="en-US" sz="500"/>
              <a:t>Changed</a:t>
            </a:r>
          </a:p>
          <a:p>
            <a:pPr algn="ctr" defTabSz="592138"/>
            <a:r>
              <a:rPr lang="en-US" sz="500"/>
              <a:t>.</a:t>
            </a:r>
          </a:p>
          <a:p>
            <a:pPr algn="ctr" defTabSz="592138"/>
            <a:r>
              <a:rPr lang="en-US" sz="500"/>
              <a:t>.</a:t>
            </a:r>
          </a:p>
        </p:txBody>
      </p:sp>
      <p:sp>
        <p:nvSpPr>
          <p:cNvPr id="820282" name="Line 58"/>
          <p:cNvSpPr>
            <a:spLocks noChangeShapeType="1"/>
          </p:cNvSpPr>
          <p:nvPr/>
        </p:nvSpPr>
        <p:spPr bwMode="auto">
          <a:xfrm>
            <a:off x="6465888" y="1851025"/>
            <a:ext cx="0" cy="141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83" name="Line 59"/>
          <p:cNvSpPr>
            <a:spLocks noChangeShapeType="1"/>
          </p:cNvSpPr>
          <p:nvPr/>
        </p:nvSpPr>
        <p:spPr bwMode="auto">
          <a:xfrm>
            <a:off x="6465888" y="2286000"/>
            <a:ext cx="1079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84" name="Line 60"/>
          <p:cNvSpPr>
            <a:spLocks noChangeShapeType="1"/>
          </p:cNvSpPr>
          <p:nvPr/>
        </p:nvSpPr>
        <p:spPr bwMode="auto">
          <a:xfrm>
            <a:off x="6465888" y="2776538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85" name="Line 61"/>
          <p:cNvSpPr>
            <a:spLocks noChangeShapeType="1"/>
          </p:cNvSpPr>
          <p:nvPr/>
        </p:nvSpPr>
        <p:spPr bwMode="auto">
          <a:xfrm>
            <a:off x="6465888" y="3265488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286" name="Text Box 62"/>
          <p:cNvSpPr txBox="1">
            <a:spLocks noChangeArrowheads="1"/>
          </p:cNvSpPr>
          <p:nvPr/>
        </p:nvSpPr>
        <p:spPr bwMode="auto">
          <a:xfrm>
            <a:off x="6788150" y="3482975"/>
            <a:ext cx="1397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>
            <a:spAutoFit/>
          </a:bodyPr>
          <a:lstStyle>
            <a:lvl1pPr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96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92138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89000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185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6430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1002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5574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0146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</p:txBody>
      </p:sp>
      <p:pic>
        <p:nvPicPr>
          <p:cNvPr id="820287" name="Picture 63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708025"/>
            <a:ext cx="138113" cy="16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88" name="Picture 64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5475"/>
            <a:ext cx="1397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89" name="Picture 65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633538"/>
            <a:ext cx="138113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0" name="Picture 66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1633538"/>
            <a:ext cx="138113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1" name="Picture 67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1633538"/>
            <a:ext cx="138113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2" name="Picture 68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633538"/>
            <a:ext cx="1397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3" name="Picture 69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633538"/>
            <a:ext cx="138112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4" name="Picture 70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1633538"/>
            <a:ext cx="138113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5" name="Picture 71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776538"/>
            <a:ext cx="138113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6" name="Picture 72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2776538"/>
            <a:ext cx="138113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7" name="Picture 73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546600"/>
            <a:ext cx="217488" cy="2540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8" name="Picture 74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3265488"/>
            <a:ext cx="138113" cy="1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99" name="Picture 75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3700463"/>
            <a:ext cx="138113" cy="1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01" name="AutoShape 77"/>
          <p:cNvSpPr>
            <a:spLocks noChangeArrowheads="1"/>
          </p:cNvSpPr>
          <p:nvPr/>
        </p:nvSpPr>
        <p:spPr bwMode="auto">
          <a:xfrm>
            <a:off x="2216150" y="3711575"/>
            <a:ext cx="647700" cy="32702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Thumbnail_GIF All Data (bytes)</a:t>
            </a:r>
          </a:p>
        </p:txBody>
      </p:sp>
      <p:sp>
        <p:nvSpPr>
          <p:cNvPr id="820302" name="AutoShape 78"/>
          <p:cNvSpPr>
            <a:spLocks noChangeArrowheads="1"/>
          </p:cNvSpPr>
          <p:nvPr/>
        </p:nvSpPr>
        <p:spPr bwMode="auto">
          <a:xfrm>
            <a:off x="1570038" y="3200400"/>
            <a:ext cx="600075" cy="32702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OFFSET_SEC Removed Data</a:t>
            </a:r>
          </a:p>
        </p:txBody>
      </p:sp>
      <p:sp>
        <p:nvSpPr>
          <p:cNvPr id="820303" name="AutoShape 79"/>
          <p:cNvSpPr>
            <a:spLocks noChangeArrowheads="1"/>
          </p:cNvSpPr>
          <p:nvPr/>
        </p:nvSpPr>
        <p:spPr bwMode="auto">
          <a:xfrm>
            <a:off x="1662113" y="4092575"/>
            <a:ext cx="415925" cy="327025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500"/>
              <a:t>MIN</a:t>
            </a:r>
          </a:p>
          <a:p>
            <a:pPr algn="ctr" defTabSz="592138"/>
            <a:r>
              <a:rPr lang="en-US" sz="500"/>
              <a:t>AVG</a:t>
            </a:r>
          </a:p>
          <a:p>
            <a:pPr algn="ctr" defTabSz="592138"/>
            <a:r>
              <a:rPr lang="en-US" sz="500"/>
              <a:t>MAX</a:t>
            </a:r>
          </a:p>
          <a:p>
            <a:pPr algn="ctr" defTabSz="592138"/>
            <a:r>
              <a:rPr lang="en-US" sz="500"/>
              <a:t>NUMPTS</a:t>
            </a:r>
          </a:p>
        </p:txBody>
      </p:sp>
      <p:sp>
        <p:nvSpPr>
          <p:cNvPr id="820304" name="AutoShape 80"/>
          <p:cNvSpPr>
            <a:spLocks noChangeArrowheads="1"/>
          </p:cNvSpPr>
          <p:nvPr/>
        </p:nvSpPr>
        <p:spPr bwMode="auto">
          <a:xfrm>
            <a:off x="1570038" y="3711575"/>
            <a:ext cx="600075" cy="327025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VALUE Removed Data</a:t>
            </a:r>
          </a:p>
        </p:txBody>
      </p:sp>
      <p:sp>
        <p:nvSpPr>
          <p:cNvPr id="820305" name="AutoShape 81"/>
          <p:cNvSpPr>
            <a:spLocks noChangeArrowheads="1"/>
          </p:cNvSpPr>
          <p:nvPr/>
        </p:nvSpPr>
        <p:spPr bwMode="auto">
          <a:xfrm>
            <a:off x="2216150" y="1470025"/>
            <a:ext cx="647700" cy="381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Ctr="1"/>
          <a:lstStyle/>
          <a:p>
            <a:pPr algn="ctr" defTabSz="592138"/>
            <a:r>
              <a:rPr lang="en-US" sz="700" b="1"/>
              <a:t>Purged Channels</a:t>
            </a:r>
          </a:p>
        </p:txBody>
      </p:sp>
      <p:pic>
        <p:nvPicPr>
          <p:cNvPr id="820306" name="Picture 82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1633538"/>
            <a:ext cx="138112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07" name="Line 83"/>
          <p:cNvSpPr>
            <a:spLocks noChangeShapeType="1"/>
          </p:cNvSpPr>
          <p:nvPr/>
        </p:nvSpPr>
        <p:spPr bwMode="auto">
          <a:xfrm>
            <a:off x="2540000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08" name="AutoShape 84"/>
          <p:cNvSpPr>
            <a:spLocks noChangeArrowheads="1"/>
          </p:cNvSpPr>
          <p:nvPr/>
        </p:nvSpPr>
        <p:spPr bwMode="auto">
          <a:xfrm>
            <a:off x="2262188" y="1905000"/>
            <a:ext cx="555625" cy="271463"/>
          </a:xfrm>
          <a:prstGeom prst="bracePair">
            <a:avLst>
              <a:gd name="adj" fmla="val 8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Same As ChannelData</a:t>
            </a:r>
          </a:p>
        </p:txBody>
      </p:sp>
      <p:sp>
        <p:nvSpPr>
          <p:cNvPr id="820309" name="AutoShape 85"/>
          <p:cNvSpPr>
            <a:spLocks noChangeArrowheads="1"/>
          </p:cNvSpPr>
          <p:nvPr/>
        </p:nvSpPr>
        <p:spPr bwMode="auto">
          <a:xfrm>
            <a:off x="3048000" y="1905000"/>
            <a:ext cx="554038" cy="327025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9262" tIns="29631" rIns="59262" bIns="29631" anchor="ctr"/>
          <a:lstStyle/>
          <a:p>
            <a:pPr algn="ctr" defTabSz="592138"/>
            <a:r>
              <a:rPr lang="en-US" sz="500"/>
              <a:t>Date/What </a:t>
            </a:r>
          </a:p>
          <a:p>
            <a:pPr algn="ctr" defTabSz="592138"/>
            <a:r>
              <a:rPr lang="en-US" sz="500"/>
              <a:t>Changed</a:t>
            </a:r>
          </a:p>
          <a:p>
            <a:pPr algn="ctr" defTabSz="592138"/>
            <a:r>
              <a:rPr lang="en-US" sz="500"/>
              <a:t>.</a:t>
            </a:r>
          </a:p>
          <a:p>
            <a:pPr algn="ctr" defTabSz="592138"/>
            <a:r>
              <a:rPr lang="en-US" sz="500"/>
              <a:t>.</a:t>
            </a:r>
          </a:p>
        </p:txBody>
      </p:sp>
      <p:grpSp>
        <p:nvGrpSpPr>
          <p:cNvPr id="820310" name="Group 86"/>
          <p:cNvGrpSpPr>
            <a:grpSpLocks/>
          </p:cNvGrpSpPr>
          <p:nvPr/>
        </p:nvGrpSpPr>
        <p:grpSpPr bwMode="auto">
          <a:xfrm>
            <a:off x="2955925" y="1470025"/>
            <a:ext cx="692150" cy="381000"/>
            <a:chOff x="8592" y="240"/>
            <a:chExt cx="720" cy="336"/>
          </a:xfrm>
        </p:grpSpPr>
        <p:sp>
          <p:nvSpPr>
            <p:cNvPr id="820311" name="AutoShape 87"/>
            <p:cNvSpPr>
              <a:spLocks noChangeArrowheads="1"/>
            </p:cNvSpPr>
            <p:nvPr/>
          </p:nvSpPr>
          <p:spPr bwMode="auto">
            <a:xfrm>
              <a:off x="8592" y="240"/>
              <a:ext cx="720" cy="336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9262" tIns="29631" rIns="59262" bIns="29631" anchorCtr="1"/>
            <a:lstStyle/>
            <a:p>
              <a:pPr algn="ctr" defTabSz="592138"/>
              <a:r>
                <a:rPr lang="en-US" sz="700" b="1"/>
                <a:t>Verifications</a:t>
              </a:r>
            </a:p>
          </p:txBody>
        </p:sp>
        <p:pic>
          <p:nvPicPr>
            <p:cNvPr id="820312" name="Picture 88" descr="FOLDER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" y="384"/>
              <a:ext cx="144" cy="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0313" name="AutoShape 89"/>
          <p:cNvSpPr>
            <a:spLocks noChangeArrowheads="1"/>
          </p:cNvSpPr>
          <p:nvPr/>
        </p:nvSpPr>
        <p:spPr bwMode="auto">
          <a:xfrm>
            <a:off x="3094038" y="4027488"/>
            <a:ext cx="739775" cy="273050"/>
          </a:xfrm>
          <a:prstGeom prst="flowChartProcess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7787" tIns="29631" rIns="59262" bIns="29631" anchor="ctr"/>
          <a:lstStyle/>
          <a:p>
            <a:pPr algn="ctr" defTabSz="592138"/>
            <a:r>
              <a:rPr lang="en-US" sz="600"/>
              <a:t>Extracted Features</a:t>
            </a:r>
          </a:p>
        </p:txBody>
      </p:sp>
      <p:sp>
        <p:nvSpPr>
          <p:cNvPr id="820314" name="Line 90"/>
          <p:cNvSpPr>
            <a:spLocks noChangeShapeType="1"/>
          </p:cNvSpPr>
          <p:nvPr/>
        </p:nvSpPr>
        <p:spPr bwMode="auto">
          <a:xfrm>
            <a:off x="2955925" y="4137025"/>
            <a:ext cx="138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15" name="AutoShape 91"/>
          <p:cNvSpPr>
            <a:spLocks noChangeArrowheads="1"/>
          </p:cNvSpPr>
          <p:nvPr/>
        </p:nvSpPr>
        <p:spPr bwMode="auto">
          <a:xfrm>
            <a:off x="3879850" y="4027488"/>
            <a:ext cx="368300" cy="217487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Name/ Value</a:t>
            </a:r>
          </a:p>
        </p:txBody>
      </p:sp>
      <p:pic>
        <p:nvPicPr>
          <p:cNvPr id="820316" name="Picture 92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4081463"/>
            <a:ext cx="138113" cy="1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0317" name="Group 93"/>
          <p:cNvGrpSpPr>
            <a:grpSpLocks/>
          </p:cNvGrpSpPr>
          <p:nvPr/>
        </p:nvGrpSpPr>
        <p:grpSpPr bwMode="auto">
          <a:xfrm>
            <a:off x="7158038" y="1470025"/>
            <a:ext cx="692150" cy="381000"/>
            <a:chOff x="8592" y="240"/>
            <a:chExt cx="720" cy="336"/>
          </a:xfrm>
        </p:grpSpPr>
        <p:sp>
          <p:nvSpPr>
            <p:cNvPr id="820318" name="AutoShape 94"/>
            <p:cNvSpPr>
              <a:spLocks noChangeArrowheads="1"/>
            </p:cNvSpPr>
            <p:nvPr/>
          </p:nvSpPr>
          <p:spPr bwMode="auto">
            <a:xfrm>
              <a:off x="8592" y="240"/>
              <a:ext cx="720" cy="336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9262" tIns="29631" rIns="59262" bIns="29631" anchorCtr="1"/>
            <a:lstStyle/>
            <a:p>
              <a:pPr algn="ctr" defTabSz="592138"/>
              <a:r>
                <a:rPr lang="en-US" sz="700" b="1"/>
                <a:t>Configuration</a:t>
              </a:r>
            </a:p>
          </p:txBody>
        </p:sp>
        <p:pic>
          <p:nvPicPr>
            <p:cNvPr id="820319" name="Picture 95" descr="FOLDER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" y="384"/>
              <a:ext cx="144" cy="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0320" name="AutoShape 96"/>
          <p:cNvSpPr>
            <a:spLocks noChangeArrowheads="1"/>
          </p:cNvSpPr>
          <p:nvPr/>
        </p:nvSpPr>
        <p:spPr bwMode="auto">
          <a:xfrm>
            <a:off x="7766050" y="2014538"/>
            <a:ext cx="692150" cy="271462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ConfigFileUsed (string)</a:t>
            </a:r>
          </a:p>
        </p:txBody>
      </p:sp>
      <p:sp>
        <p:nvSpPr>
          <p:cNvPr id="820321" name="Line 97"/>
          <p:cNvSpPr>
            <a:spLocks noChangeShapeType="1"/>
          </p:cNvSpPr>
          <p:nvPr/>
        </p:nvSpPr>
        <p:spPr bwMode="auto">
          <a:xfrm>
            <a:off x="7672388" y="1851025"/>
            <a:ext cx="0" cy="325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22" name="Line 98"/>
          <p:cNvSpPr>
            <a:spLocks noChangeShapeType="1"/>
          </p:cNvSpPr>
          <p:nvPr/>
        </p:nvSpPr>
        <p:spPr bwMode="auto">
          <a:xfrm>
            <a:off x="7672388" y="2176463"/>
            <a:ext cx="1095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grpSp>
        <p:nvGrpSpPr>
          <p:cNvPr id="820323" name="Group 99"/>
          <p:cNvGrpSpPr>
            <a:grpSpLocks/>
          </p:cNvGrpSpPr>
          <p:nvPr/>
        </p:nvGrpSpPr>
        <p:grpSpPr bwMode="auto">
          <a:xfrm>
            <a:off x="8266113" y="544513"/>
            <a:ext cx="693737" cy="381000"/>
            <a:chOff x="8592" y="240"/>
            <a:chExt cx="720" cy="336"/>
          </a:xfrm>
        </p:grpSpPr>
        <p:sp>
          <p:nvSpPr>
            <p:cNvPr id="820324" name="AutoShape 100"/>
            <p:cNvSpPr>
              <a:spLocks noChangeArrowheads="1"/>
            </p:cNvSpPr>
            <p:nvPr/>
          </p:nvSpPr>
          <p:spPr bwMode="auto">
            <a:xfrm>
              <a:off x="8592" y="240"/>
              <a:ext cx="720" cy="336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9262" tIns="29631" rIns="59262" bIns="29631" anchorCtr="1"/>
            <a:lstStyle/>
            <a:p>
              <a:pPr algn="ctr" defTabSz="592138"/>
              <a:r>
                <a:rPr lang="en-US" sz="600"/>
                <a:t>Versions</a:t>
              </a:r>
            </a:p>
          </p:txBody>
        </p:sp>
        <p:pic>
          <p:nvPicPr>
            <p:cNvPr id="820325" name="Picture 101" descr="FOLDER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0" y="384"/>
              <a:ext cx="144" cy="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0326" name="Group 102"/>
          <p:cNvGrpSpPr>
            <a:grpSpLocks/>
          </p:cNvGrpSpPr>
          <p:nvPr/>
        </p:nvGrpSpPr>
        <p:grpSpPr bwMode="auto">
          <a:xfrm>
            <a:off x="7943850" y="1470025"/>
            <a:ext cx="830263" cy="381000"/>
            <a:chOff x="5280" y="240"/>
            <a:chExt cx="864" cy="336"/>
          </a:xfrm>
        </p:grpSpPr>
        <p:sp>
          <p:nvSpPr>
            <p:cNvPr id="820327" name="AutoShape 103"/>
            <p:cNvSpPr>
              <a:spLocks noChangeArrowheads="1"/>
            </p:cNvSpPr>
            <p:nvPr/>
          </p:nvSpPr>
          <p:spPr bwMode="auto">
            <a:xfrm>
              <a:off x="5280" y="240"/>
              <a:ext cx="864" cy="336"/>
            </a:xfrm>
            <a:prstGeom prst="flowChartProcess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9262" tIns="29631" rIns="59262" bIns="29631" anchorCtr="1"/>
            <a:lstStyle/>
            <a:p>
              <a:pPr algn="ctr" defTabSz="592138"/>
              <a:r>
                <a:rPr lang="en-US" sz="700" b="1"/>
                <a:t>Validation_Messages</a:t>
              </a:r>
            </a:p>
          </p:txBody>
        </p:sp>
        <p:pic>
          <p:nvPicPr>
            <p:cNvPr id="820328" name="Picture 104" descr="FOLDER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" y="384"/>
              <a:ext cx="144" cy="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0329" name="Line 105"/>
          <p:cNvSpPr>
            <a:spLocks noChangeShapeType="1"/>
          </p:cNvSpPr>
          <p:nvPr/>
        </p:nvSpPr>
        <p:spPr bwMode="auto">
          <a:xfrm>
            <a:off x="3325813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30" name="Line 106"/>
          <p:cNvSpPr>
            <a:spLocks noChangeShapeType="1"/>
          </p:cNvSpPr>
          <p:nvPr/>
        </p:nvSpPr>
        <p:spPr bwMode="auto">
          <a:xfrm>
            <a:off x="7527925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31" name="Line 107"/>
          <p:cNvSpPr>
            <a:spLocks noChangeShapeType="1"/>
          </p:cNvSpPr>
          <p:nvPr/>
        </p:nvSpPr>
        <p:spPr bwMode="auto">
          <a:xfrm>
            <a:off x="8358188" y="1196975"/>
            <a:ext cx="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32" name="Line 108"/>
          <p:cNvSpPr>
            <a:spLocks noChangeShapeType="1"/>
          </p:cNvSpPr>
          <p:nvPr/>
        </p:nvSpPr>
        <p:spPr bwMode="auto">
          <a:xfrm>
            <a:off x="8589963" y="925513"/>
            <a:ext cx="0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33" name="AutoShape 109"/>
          <p:cNvSpPr>
            <a:spLocks noChangeArrowheads="1"/>
          </p:cNvSpPr>
          <p:nvPr/>
        </p:nvSpPr>
        <p:spPr bwMode="auto">
          <a:xfrm>
            <a:off x="1108075" y="4892675"/>
            <a:ext cx="969963" cy="273050"/>
          </a:xfrm>
          <a:prstGeom prst="flowChartProcess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7787" tIns="29631" rIns="59262" bIns="29631" anchor="ctr"/>
          <a:lstStyle/>
          <a:p>
            <a:pPr algn="ctr" defTabSz="592138"/>
            <a:r>
              <a:rPr lang="en-US" sz="800"/>
              <a:t>Histogram</a:t>
            </a:r>
          </a:p>
        </p:txBody>
      </p:sp>
      <p:pic>
        <p:nvPicPr>
          <p:cNvPr id="820334" name="Picture 110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4946650"/>
            <a:ext cx="139700" cy="16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35" name="AutoShape 111"/>
          <p:cNvSpPr>
            <a:spLocks noChangeArrowheads="1"/>
          </p:cNvSpPr>
          <p:nvPr/>
        </p:nvSpPr>
        <p:spPr bwMode="auto">
          <a:xfrm>
            <a:off x="1246188" y="5219700"/>
            <a:ext cx="1293812" cy="217488"/>
          </a:xfrm>
          <a:prstGeom prst="flowChartProcess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7787" tIns="29631" rIns="59262" bIns="29631" anchor="ctr"/>
          <a:lstStyle/>
          <a:p>
            <a:pPr algn="r" defTabSz="592138"/>
            <a:r>
              <a:rPr lang="en-US" sz="800"/>
              <a:t>Wed Oct 27 12:30:02 EDT 2004</a:t>
            </a:r>
          </a:p>
        </p:txBody>
      </p:sp>
      <p:sp>
        <p:nvSpPr>
          <p:cNvPr id="820336" name="AutoShape 112"/>
          <p:cNvSpPr>
            <a:spLocks noChangeArrowheads="1"/>
          </p:cNvSpPr>
          <p:nvPr/>
        </p:nvSpPr>
        <p:spPr bwMode="auto">
          <a:xfrm>
            <a:off x="1662113" y="5491163"/>
            <a:ext cx="600075" cy="27305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BinDataArray</a:t>
            </a:r>
          </a:p>
        </p:txBody>
      </p:sp>
      <p:sp>
        <p:nvSpPr>
          <p:cNvPr id="820337" name="AutoShape 113"/>
          <p:cNvSpPr>
            <a:spLocks noChangeArrowheads="1"/>
          </p:cNvSpPr>
          <p:nvPr/>
        </p:nvSpPr>
        <p:spPr bwMode="auto">
          <a:xfrm>
            <a:off x="1662113" y="5818188"/>
            <a:ext cx="647700" cy="271462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Thumbnail_GIF</a:t>
            </a:r>
          </a:p>
        </p:txBody>
      </p:sp>
      <p:sp>
        <p:nvSpPr>
          <p:cNvPr id="820338" name="AutoShape 114"/>
          <p:cNvSpPr>
            <a:spLocks noChangeArrowheads="1"/>
          </p:cNvSpPr>
          <p:nvPr/>
        </p:nvSpPr>
        <p:spPr bwMode="auto">
          <a:xfrm>
            <a:off x="1246188" y="5491163"/>
            <a:ext cx="369887" cy="544512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500"/>
              <a:t>Min,Max,NumBins,Mean,10%,90%,StdDev</a:t>
            </a:r>
          </a:p>
        </p:txBody>
      </p:sp>
      <p:sp>
        <p:nvSpPr>
          <p:cNvPr id="820339" name="Line 115"/>
          <p:cNvSpPr>
            <a:spLocks noChangeShapeType="1"/>
          </p:cNvSpPr>
          <p:nvPr/>
        </p:nvSpPr>
        <p:spPr bwMode="auto">
          <a:xfrm>
            <a:off x="1524000" y="3048000"/>
            <a:ext cx="0" cy="184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40" name="Text Box 116"/>
          <p:cNvSpPr txBox="1">
            <a:spLocks noChangeArrowheads="1"/>
          </p:cNvSpPr>
          <p:nvPr/>
        </p:nvSpPr>
        <p:spPr bwMode="auto">
          <a:xfrm>
            <a:off x="1016000" y="5383213"/>
            <a:ext cx="138113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>
            <a:spAutoFit/>
          </a:bodyPr>
          <a:lstStyle>
            <a:lvl1pPr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96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92138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89000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185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6430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1002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5574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0146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</p:txBody>
      </p:sp>
      <p:sp>
        <p:nvSpPr>
          <p:cNvPr id="820341" name="AutoShape 117"/>
          <p:cNvSpPr>
            <a:spLocks noChangeArrowheads="1"/>
          </p:cNvSpPr>
          <p:nvPr/>
        </p:nvSpPr>
        <p:spPr bwMode="auto">
          <a:xfrm>
            <a:off x="2678113" y="5715000"/>
            <a:ext cx="969962" cy="271463"/>
          </a:xfrm>
          <a:prstGeom prst="flowChartProcess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7787" tIns="29631" rIns="59262" bIns="29631" anchor="ctr"/>
          <a:lstStyle/>
          <a:p>
            <a:pPr algn="ctr" defTabSz="592138"/>
            <a:r>
              <a:rPr lang="en-US" sz="800"/>
              <a:t>Mime</a:t>
            </a:r>
          </a:p>
        </p:txBody>
      </p:sp>
      <p:sp>
        <p:nvSpPr>
          <p:cNvPr id="820342" name="AutoShape 118"/>
          <p:cNvSpPr>
            <a:spLocks noChangeArrowheads="1"/>
          </p:cNvSpPr>
          <p:nvPr/>
        </p:nvSpPr>
        <p:spPr bwMode="auto">
          <a:xfrm>
            <a:off x="2955925" y="6042025"/>
            <a:ext cx="1292225" cy="217488"/>
          </a:xfrm>
          <a:prstGeom prst="flowChartProcess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77787" tIns="29631" rIns="59262" bIns="29631" anchor="ctr"/>
          <a:lstStyle/>
          <a:p>
            <a:pPr algn="r" defTabSz="592138"/>
            <a:r>
              <a:rPr lang="en-US" sz="800"/>
              <a:t>Wed Oct 28 15:45:00 EDT 2004</a:t>
            </a:r>
          </a:p>
        </p:txBody>
      </p:sp>
      <p:sp>
        <p:nvSpPr>
          <p:cNvPr id="820343" name="AutoShape 119"/>
          <p:cNvSpPr>
            <a:spLocks noChangeArrowheads="1"/>
          </p:cNvSpPr>
          <p:nvPr/>
        </p:nvSpPr>
        <p:spPr bwMode="auto">
          <a:xfrm>
            <a:off x="2955925" y="6313488"/>
            <a:ext cx="554038" cy="27305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500"/>
              <a:t>MimeType</a:t>
            </a:r>
          </a:p>
          <a:p>
            <a:pPr algn="ctr" defTabSz="592138"/>
            <a:r>
              <a:rPr lang="en-US" sz="500"/>
              <a:t>Extension</a:t>
            </a:r>
          </a:p>
          <a:p>
            <a:pPr algn="ctr" defTabSz="592138"/>
            <a:r>
              <a:rPr lang="en-US" sz="500"/>
              <a:t>OriginalFileName</a:t>
            </a:r>
          </a:p>
        </p:txBody>
      </p:sp>
      <p:sp>
        <p:nvSpPr>
          <p:cNvPr id="820344" name="AutoShape 120"/>
          <p:cNvSpPr>
            <a:spLocks noChangeArrowheads="1"/>
          </p:cNvSpPr>
          <p:nvPr/>
        </p:nvSpPr>
        <p:spPr bwMode="auto">
          <a:xfrm>
            <a:off x="3556000" y="6313488"/>
            <a:ext cx="600075" cy="27305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Data (bytes)</a:t>
            </a:r>
          </a:p>
        </p:txBody>
      </p:sp>
      <p:sp>
        <p:nvSpPr>
          <p:cNvPr id="820345" name="Text Box 121"/>
          <p:cNvSpPr txBox="1">
            <a:spLocks noChangeArrowheads="1"/>
          </p:cNvSpPr>
          <p:nvPr/>
        </p:nvSpPr>
        <p:spPr bwMode="auto">
          <a:xfrm>
            <a:off x="2724150" y="6042025"/>
            <a:ext cx="1397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>
            <a:spAutoFit/>
          </a:bodyPr>
          <a:lstStyle>
            <a:lvl1pPr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96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92138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89000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185863" defTabSz="592138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6430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1002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5574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014663" defTabSz="59213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  <a:p>
            <a:pPr>
              <a:spcBef>
                <a:spcPct val="50000"/>
              </a:spcBef>
            </a:pPr>
            <a:r>
              <a:rPr kumimoji="0" lang="en-US" sz="600" b="1"/>
              <a:t>.</a:t>
            </a:r>
          </a:p>
        </p:txBody>
      </p:sp>
      <p:pic>
        <p:nvPicPr>
          <p:cNvPr id="820346" name="Picture 122" descr="FOLDER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5768975"/>
            <a:ext cx="139700" cy="16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47" name="Line 123"/>
          <p:cNvSpPr>
            <a:spLocks noChangeShapeType="1"/>
          </p:cNvSpPr>
          <p:nvPr/>
        </p:nvSpPr>
        <p:spPr bwMode="auto">
          <a:xfrm>
            <a:off x="2909888" y="30480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48" name="AutoShape 124"/>
          <p:cNvSpPr>
            <a:spLocks noChangeArrowheads="1"/>
          </p:cNvSpPr>
          <p:nvPr/>
        </p:nvSpPr>
        <p:spPr bwMode="auto">
          <a:xfrm>
            <a:off x="1662113" y="6145213"/>
            <a:ext cx="600075" cy="271462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BinDataArray Removed Data</a:t>
            </a:r>
          </a:p>
        </p:txBody>
      </p:sp>
      <p:sp>
        <p:nvSpPr>
          <p:cNvPr id="820349" name="AutoShape 125"/>
          <p:cNvSpPr>
            <a:spLocks noChangeArrowheads="1"/>
          </p:cNvSpPr>
          <p:nvPr/>
        </p:nvSpPr>
        <p:spPr bwMode="auto">
          <a:xfrm>
            <a:off x="1662113" y="6470650"/>
            <a:ext cx="647700" cy="27305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9262" tIns="29631" rIns="59262" bIns="29631" anchor="ctr"/>
          <a:lstStyle/>
          <a:p>
            <a:pPr algn="ctr" defTabSz="592138"/>
            <a:r>
              <a:rPr lang="en-US" sz="600"/>
              <a:t>Thumbnail_GIF Removed Data</a:t>
            </a:r>
          </a:p>
        </p:txBody>
      </p:sp>
      <p:grpSp>
        <p:nvGrpSpPr>
          <p:cNvPr id="820350" name="Group 126"/>
          <p:cNvGrpSpPr>
            <a:grpSpLocks/>
          </p:cNvGrpSpPr>
          <p:nvPr/>
        </p:nvGrpSpPr>
        <p:grpSpPr bwMode="auto">
          <a:xfrm>
            <a:off x="8081963" y="2557463"/>
            <a:ext cx="738187" cy="600075"/>
            <a:chOff x="8400" y="2640"/>
            <a:chExt cx="768" cy="528"/>
          </a:xfrm>
        </p:grpSpPr>
        <p:grpSp>
          <p:nvGrpSpPr>
            <p:cNvPr id="820351" name="Group 127"/>
            <p:cNvGrpSpPr>
              <a:grpSpLocks/>
            </p:cNvGrpSpPr>
            <p:nvPr/>
          </p:nvGrpSpPr>
          <p:grpSpPr bwMode="auto">
            <a:xfrm>
              <a:off x="8400" y="2640"/>
              <a:ext cx="768" cy="336"/>
              <a:chOff x="7920" y="3216"/>
              <a:chExt cx="768" cy="336"/>
            </a:xfrm>
          </p:grpSpPr>
          <p:sp>
            <p:nvSpPr>
              <p:cNvPr id="820352" name="AutoShape 128"/>
              <p:cNvSpPr>
                <a:spLocks noChangeArrowheads="1"/>
              </p:cNvSpPr>
              <p:nvPr/>
            </p:nvSpPr>
            <p:spPr bwMode="auto">
              <a:xfrm>
                <a:off x="7920" y="3216"/>
                <a:ext cx="768" cy="336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9262" tIns="29631" rIns="59262" bIns="29631" anchorCtr="1"/>
              <a:lstStyle/>
              <a:p>
                <a:pPr algn="ctr" defTabSz="592138"/>
                <a:r>
                  <a:rPr lang="en-US" sz="600"/>
                  <a:t>Inventory_Item</a:t>
                </a:r>
              </a:p>
            </p:txBody>
          </p:sp>
          <p:pic>
            <p:nvPicPr>
              <p:cNvPr id="820353" name="Picture 129" descr="FOLDER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6" y="3360"/>
                <a:ext cx="144" cy="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0354" name="AutoShape 130"/>
            <p:cNvSpPr>
              <a:spLocks noChangeArrowheads="1"/>
            </p:cNvSpPr>
            <p:nvPr/>
          </p:nvSpPr>
          <p:spPr bwMode="auto">
            <a:xfrm>
              <a:off x="8496" y="3024"/>
              <a:ext cx="576" cy="144"/>
            </a:xfrm>
            <a:prstGeom prst="bracePair">
              <a:avLst>
                <a:gd name="adj" fmla="val 8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9262" tIns="29631" rIns="59262" bIns="29631" anchor="ctr"/>
            <a:lstStyle/>
            <a:p>
              <a:pPr algn="ctr" defTabSz="592138"/>
              <a:r>
                <a:rPr lang="en-US" sz="600"/>
                <a:t>INV_NOTES</a:t>
              </a:r>
            </a:p>
          </p:txBody>
        </p:sp>
      </p:grpSp>
      <p:grpSp>
        <p:nvGrpSpPr>
          <p:cNvPr id="820355" name="Group 131"/>
          <p:cNvGrpSpPr>
            <a:grpSpLocks/>
          </p:cNvGrpSpPr>
          <p:nvPr/>
        </p:nvGrpSpPr>
        <p:grpSpPr bwMode="auto">
          <a:xfrm>
            <a:off x="8081963" y="3265488"/>
            <a:ext cx="738187" cy="762000"/>
            <a:chOff x="8448" y="3360"/>
            <a:chExt cx="768" cy="672"/>
          </a:xfrm>
        </p:grpSpPr>
        <p:grpSp>
          <p:nvGrpSpPr>
            <p:cNvPr id="820356" name="Group 132"/>
            <p:cNvGrpSpPr>
              <a:grpSpLocks/>
            </p:cNvGrpSpPr>
            <p:nvPr/>
          </p:nvGrpSpPr>
          <p:grpSpPr bwMode="auto">
            <a:xfrm>
              <a:off x="8448" y="3360"/>
              <a:ext cx="768" cy="336"/>
              <a:chOff x="7920" y="3216"/>
              <a:chExt cx="768" cy="336"/>
            </a:xfrm>
          </p:grpSpPr>
          <p:sp>
            <p:nvSpPr>
              <p:cNvPr id="820357" name="AutoShape 133"/>
              <p:cNvSpPr>
                <a:spLocks noChangeArrowheads="1"/>
              </p:cNvSpPr>
              <p:nvPr/>
            </p:nvSpPr>
            <p:spPr bwMode="auto">
              <a:xfrm>
                <a:off x="7920" y="3216"/>
                <a:ext cx="768" cy="336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9262" tIns="29631" rIns="59262" bIns="29631" anchorCtr="1"/>
              <a:lstStyle/>
              <a:p>
                <a:pPr algn="ctr" defTabSz="592138"/>
                <a:r>
                  <a:rPr lang="en-US" sz="600"/>
                  <a:t>Project</a:t>
                </a:r>
              </a:p>
            </p:txBody>
          </p:sp>
          <p:pic>
            <p:nvPicPr>
              <p:cNvPr id="820358" name="Picture 134" descr="FOLDER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6" y="3360"/>
                <a:ext cx="144" cy="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0359" name="AutoShape 135"/>
            <p:cNvSpPr>
              <a:spLocks noChangeArrowheads="1"/>
            </p:cNvSpPr>
            <p:nvPr/>
          </p:nvSpPr>
          <p:spPr bwMode="auto">
            <a:xfrm>
              <a:off x="8448" y="3744"/>
              <a:ext cx="768" cy="288"/>
            </a:xfrm>
            <a:prstGeom prst="bracePair">
              <a:avLst>
                <a:gd name="adj" fmla="val 8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9262" tIns="29631" rIns="59262" bIns="29631" anchor="ctr"/>
            <a:lstStyle/>
            <a:p>
              <a:pPr algn="ctr" defTabSz="592138"/>
              <a:r>
                <a:rPr lang="en-US" sz="600"/>
                <a:t>PRJ_NOTES</a:t>
              </a:r>
            </a:p>
            <a:p>
              <a:pPr algn="ctr" defTabSz="592138"/>
              <a:r>
                <a:rPr lang="en-US" sz="600"/>
                <a:t>PRJ_NAME</a:t>
              </a:r>
            </a:p>
            <a:p>
              <a:pPr algn="ctr" defTabSz="592138"/>
              <a:r>
                <a:rPr lang="en-US" sz="600"/>
                <a:t>PRJ_TC_NUMBER</a:t>
              </a:r>
            </a:p>
          </p:txBody>
        </p:sp>
      </p:grpSp>
      <p:grpSp>
        <p:nvGrpSpPr>
          <p:cNvPr id="820360" name="Group 136"/>
          <p:cNvGrpSpPr>
            <a:grpSpLocks/>
          </p:cNvGrpSpPr>
          <p:nvPr/>
        </p:nvGrpSpPr>
        <p:grpSpPr bwMode="auto">
          <a:xfrm>
            <a:off x="8081963" y="4191000"/>
            <a:ext cx="738187" cy="762000"/>
            <a:chOff x="8448" y="3360"/>
            <a:chExt cx="768" cy="672"/>
          </a:xfrm>
        </p:grpSpPr>
        <p:grpSp>
          <p:nvGrpSpPr>
            <p:cNvPr id="820361" name="Group 137"/>
            <p:cNvGrpSpPr>
              <a:grpSpLocks/>
            </p:cNvGrpSpPr>
            <p:nvPr/>
          </p:nvGrpSpPr>
          <p:grpSpPr bwMode="auto">
            <a:xfrm>
              <a:off x="8448" y="3360"/>
              <a:ext cx="768" cy="336"/>
              <a:chOff x="7920" y="3216"/>
              <a:chExt cx="768" cy="336"/>
            </a:xfrm>
          </p:grpSpPr>
          <p:sp>
            <p:nvSpPr>
              <p:cNvPr id="820362" name="AutoShape 138"/>
              <p:cNvSpPr>
                <a:spLocks noChangeArrowheads="1"/>
              </p:cNvSpPr>
              <p:nvPr/>
            </p:nvSpPr>
            <p:spPr bwMode="auto">
              <a:xfrm>
                <a:off x="7920" y="3216"/>
                <a:ext cx="768" cy="336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59262" tIns="29631" rIns="59262" bIns="29631" anchorCtr="1"/>
              <a:lstStyle/>
              <a:p>
                <a:pPr algn="ctr" defTabSz="592138"/>
                <a:r>
                  <a:rPr lang="en-US" sz="600"/>
                  <a:t>TestCenter</a:t>
                </a:r>
              </a:p>
            </p:txBody>
          </p:sp>
          <p:pic>
            <p:nvPicPr>
              <p:cNvPr id="820363" name="Picture 139" descr="FOLDER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6" y="3360"/>
                <a:ext cx="144" cy="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0364" name="AutoShape 140"/>
            <p:cNvSpPr>
              <a:spLocks noChangeArrowheads="1"/>
            </p:cNvSpPr>
            <p:nvPr/>
          </p:nvSpPr>
          <p:spPr bwMode="auto">
            <a:xfrm>
              <a:off x="8448" y="3744"/>
              <a:ext cx="768" cy="288"/>
            </a:xfrm>
            <a:prstGeom prst="bracePair">
              <a:avLst>
                <a:gd name="adj" fmla="val 833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9262" tIns="29631" rIns="59262" bIns="29631" anchor="ctr"/>
            <a:lstStyle/>
            <a:p>
              <a:pPr algn="ctr" defTabSz="592138"/>
              <a:r>
                <a:rPr lang="en-US" sz="600"/>
                <a:t>CTR_Abbreviation</a:t>
              </a:r>
            </a:p>
            <a:p>
              <a:pPr algn="ctr" defTabSz="592138"/>
              <a:r>
                <a:rPr lang="en-US" sz="600"/>
                <a:t>CTR_FullName</a:t>
              </a:r>
            </a:p>
            <a:p>
              <a:pPr algn="ctr" defTabSz="592138"/>
              <a:r>
                <a:rPr lang="en-US" sz="600"/>
                <a:t>CTR_HomePage</a:t>
              </a:r>
            </a:p>
          </p:txBody>
        </p:sp>
      </p:grpSp>
      <p:sp>
        <p:nvSpPr>
          <p:cNvPr id="820365" name="Line 141"/>
          <p:cNvSpPr>
            <a:spLocks noChangeShapeType="1"/>
          </p:cNvSpPr>
          <p:nvPr/>
        </p:nvSpPr>
        <p:spPr bwMode="auto">
          <a:xfrm>
            <a:off x="8913813" y="1196975"/>
            <a:ext cx="0" cy="3157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66" name="Line 142"/>
          <p:cNvSpPr>
            <a:spLocks noChangeShapeType="1"/>
          </p:cNvSpPr>
          <p:nvPr/>
        </p:nvSpPr>
        <p:spPr bwMode="auto">
          <a:xfrm flipH="1">
            <a:off x="8820150" y="2720975"/>
            <a:ext cx="93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67" name="Line 143"/>
          <p:cNvSpPr>
            <a:spLocks noChangeShapeType="1"/>
          </p:cNvSpPr>
          <p:nvPr/>
        </p:nvSpPr>
        <p:spPr bwMode="auto">
          <a:xfrm flipH="1">
            <a:off x="8820150" y="3429000"/>
            <a:ext cx="93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68" name="Line 144"/>
          <p:cNvSpPr>
            <a:spLocks noChangeShapeType="1"/>
          </p:cNvSpPr>
          <p:nvPr/>
        </p:nvSpPr>
        <p:spPr bwMode="auto">
          <a:xfrm flipH="1">
            <a:off x="8820150" y="4300538"/>
            <a:ext cx="93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0369" name="Rectangle 145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7315200" cy="609600"/>
          </a:xfrm>
        </p:spPr>
        <p:txBody>
          <a:bodyPr/>
          <a:lstStyle/>
          <a:p>
            <a:r>
              <a:rPr lang="en-US" sz="2800" b="1" i="1" dirty="0">
                <a:solidFill>
                  <a:schemeClr val="tx1"/>
                </a:solidFill>
                <a:effectLst/>
              </a:rPr>
              <a:t>Typical VISION Enterprise HDF5 File Layout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8624F-03F1-47C1-8942-6E2047E6C68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89B73-3744-4443-98B8-CBB82E069A5D}" type="slidenum">
              <a:rPr lang="en-US"/>
              <a:pPr/>
              <a:t>35</a:t>
            </a:fld>
            <a:endParaRPr lang="en-US"/>
          </a:p>
        </p:txBody>
      </p:sp>
      <p:pic>
        <p:nvPicPr>
          <p:cNvPr id="794626" name="Picture 2" descr="VEDF_ITC_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7013"/>
            <a:ext cx="6672263" cy="66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462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990600"/>
            <a:ext cx="1828800" cy="2286000"/>
          </a:xfrm>
          <a:noFill/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HDF-5 File System</a:t>
            </a:r>
          </a:p>
        </p:txBody>
      </p:sp>
    </p:spTree>
    <p:extLst>
      <p:ext uri="{BB962C8B-B14F-4D97-AF65-F5344CB8AC3E}">
        <p14:creationId xmlns:p14="http://schemas.microsoft.com/office/powerpoint/2010/main" val="27930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0511A-F871-4FF3-BEF0-98B3DE4DF66D}" type="slidenum">
              <a:rPr lang="en-US"/>
              <a:pPr/>
              <a:t>36</a:t>
            </a:fld>
            <a:endParaRPr lang="en-US"/>
          </a:p>
        </p:txBody>
      </p:sp>
      <p:sp>
        <p:nvSpPr>
          <p:cNvPr id="792578" name="Rectangle 2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92579" name="Object 3"/>
          <p:cNvGraphicFramePr>
            <a:graphicFrameLocks noChangeAspect="1"/>
          </p:cNvGraphicFramePr>
          <p:nvPr/>
        </p:nvGraphicFramePr>
        <p:xfrm>
          <a:off x="3348038" y="0"/>
          <a:ext cx="5719762" cy="678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Slide" r:id="rId4" imgW="6204196" imgH="4652870" progId="PowerPoint.Slide.8">
                  <p:embed/>
                </p:oleObj>
              </mc:Choice>
              <mc:Fallback>
                <p:oleObj name="Slide" r:id="rId4" imgW="6204196" imgH="4652870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897" r="19463"/>
                      <a:stretch>
                        <a:fillRect/>
                      </a:stretch>
                    </p:blipFill>
                    <p:spPr bwMode="auto">
                      <a:xfrm>
                        <a:off x="3348038" y="0"/>
                        <a:ext cx="5719762" cy="678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258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3810000" cy="381000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effectLst/>
              </a:rPr>
              <a:t>The VISION Engineering Units Database</a:t>
            </a:r>
            <a:br>
              <a:rPr lang="en-US" sz="3600" b="1" dirty="0">
                <a:solidFill>
                  <a:schemeClr val="tx1"/>
                </a:solidFill>
                <a:effectLst/>
              </a:rPr>
            </a:br>
            <a:r>
              <a:rPr lang="en-US" sz="3600" b="1" dirty="0">
                <a:solidFill>
                  <a:schemeClr val="tx1"/>
                </a:solidFill>
                <a:effectLst/>
              </a:rPr>
              <a:t>–</a:t>
            </a:r>
            <a:br>
              <a:rPr lang="en-US" sz="3600" b="1" dirty="0">
                <a:solidFill>
                  <a:schemeClr val="tx1"/>
                </a:solidFill>
                <a:effectLst/>
              </a:rPr>
            </a:br>
            <a:r>
              <a:rPr lang="en-US" sz="3600" b="1" dirty="0">
                <a:solidFill>
                  <a:schemeClr val="tx1"/>
                </a:solidFill>
                <a:effectLst/>
              </a:rPr>
              <a:t>Simplified Diagram</a:t>
            </a:r>
          </a:p>
        </p:txBody>
      </p:sp>
    </p:spTree>
    <p:extLst>
      <p:ext uri="{BB962C8B-B14F-4D97-AF65-F5344CB8AC3E}">
        <p14:creationId xmlns:p14="http://schemas.microsoft.com/office/powerpoint/2010/main" val="11439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B2A61-AF2F-4F39-9693-C298CACE10D7}" type="slidenum">
              <a:rPr lang="en-US"/>
              <a:pPr/>
              <a:t>37</a:t>
            </a:fld>
            <a:endParaRPr lang="en-US"/>
          </a:p>
        </p:txBody>
      </p:sp>
      <p:sp>
        <p:nvSpPr>
          <p:cNvPr id="796674" name="Rectangle 2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96675" name="AutoShape 3"/>
          <p:cNvSpPr>
            <a:spLocks noChangeAspect="1" noChangeArrowheads="1" noTextEdit="1"/>
          </p:cNvSpPr>
          <p:nvPr/>
        </p:nvSpPr>
        <p:spPr bwMode="auto">
          <a:xfrm>
            <a:off x="-836613" y="1588"/>
            <a:ext cx="8456613" cy="622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6676" name="Rectangle 4"/>
          <p:cNvSpPr>
            <a:spLocks noChangeArrowheads="1"/>
          </p:cNvSpPr>
          <p:nvPr/>
        </p:nvSpPr>
        <p:spPr bwMode="auto">
          <a:xfrm>
            <a:off x="381000" y="0"/>
            <a:ext cx="7239000" cy="62214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6677" name="Text Box 5"/>
          <p:cNvSpPr txBox="1">
            <a:spLocks noChangeArrowheads="1"/>
          </p:cNvSpPr>
          <p:nvPr/>
        </p:nvSpPr>
        <p:spPr bwMode="auto">
          <a:xfrm>
            <a:off x="5638800" y="304800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b="1"/>
          </a:p>
        </p:txBody>
      </p:sp>
      <p:sp>
        <p:nvSpPr>
          <p:cNvPr id="796687" name="Rectangle 15"/>
          <p:cNvSpPr>
            <a:spLocks noGrp="1" noChangeArrowheads="1"/>
          </p:cNvSpPr>
          <p:nvPr>
            <p:ph type="title"/>
          </p:nvPr>
        </p:nvSpPr>
        <p:spPr>
          <a:xfrm>
            <a:off x="4876800" y="457200"/>
            <a:ext cx="4038600" cy="1905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1"/>
                </a:solidFill>
                <a:effectLst/>
              </a:rPr>
              <a:t>Engineering Units Database</a:t>
            </a:r>
            <a:br>
              <a:rPr lang="en-US" sz="3600" b="1" dirty="0">
                <a:solidFill>
                  <a:schemeClr val="tx1"/>
                </a:solidFill>
                <a:effectLst/>
              </a:rPr>
            </a:br>
            <a:r>
              <a:rPr lang="en-US" sz="3600" b="1" dirty="0">
                <a:solidFill>
                  <a:schemeClr val="tx1"/>
                </a:solidFill>
                <a:effectLst/>
              </a:rPr>
              <a:t>And</a:t>
            </a:r>
            <a:br>
              <a:rPr lang="en-US" sz="3600" b="1" dirty="0">
                <a:solidFill>
                  <a:schemeClr val="tx1"/>
                </a:solidFill>
                <a:effectLst/>
              </a:rPr>
            </a:br>
            <a:r>
              <a:rPr lang="en-US" sz="3600" b="1" dirty="0">
                <a:solidFill>
                  <a:schemeClr val="tx1"/>
                </a:solidFill>
                <a:effectLst/>
              </a:rPr>
              <a:t>HDF-5 File System </a:t>
            </a:r>
          </a:p>
        </p:txBody>
      </p:sp>
      <p:graphicFrame>
        <p:nvGraphicFramePr>
          <p:cNvPr id="796678" name="Object 6"/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457200"/>
          <a:ext cx="4629150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Slide" r:id="rId4" imgW="3383370" imgH="4509690" progId="PowerPoint.Slide.8">
                  <p:embed/>
                </p:oleObj>
              </mc:Choice>
              <mc:Fallback>
                <p:oleObj name="Slide" r:id="rId4" imgW="3383370" imgH="4509690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7200"/>
                        <a:ext cx="4629150" cy="617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96679" name="Picture 7" descr="VEDF_ITC_Pa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28"/>
          <a:stretch>
            <a:fillRect/>
          </a:stretch>
        </p:blipFill>
        <p:spPr bwMode="auto">
          <a:xfrm>
            <a:off x="5867400" y="2438400"/>
            <a:ext cx="3276600" cy="40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6680" name="Line 8"/>
          <p:cNvSpPr>
            <a:spLocks noChangeShapeType="1"/>
          </p:cNvSpPr>
          <p:nvPr/>
        </p:nvSpPr>
        <p:spPr bwMode="auto">
          <a:xfrm>
            <a:off x="2362200" y="914400"/>
            <a:ext cx="3733800" cy="2362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6681" name="Group 9"/>
          <p:cNvGrpSpPr>
            <a:grpSpLocks/>
          </p:cNvGrpSpPr>
          <p:nvPr/>
        </p:nvGrpSpPr>
        <p:grpSpPr bwMode="auto">
          <a:xfrm>
            <a:off x="2438400" y="1752600"/>
            <a:ext cx="5181600" cy="3581400"/>
            <a:chOff x="1536" y="1104"/>
            <a:chExt cx="3600" cy="2304"/>
          </a:xfrm>
        </p:grpSpPr>
        <p:sp>
          <p:nvSpPr>
            <p:cNvPr id="796682" name="Line 10"/>
            <p:cNvSpPr>
              <a:spLocks noChangeShapeType="1"/>
            </p:cNvSpPr>
            <p:nvPr/>
          </p:nvSpPr>
          <p:spPr bwMode="auto">
            <a:xfrm>
              <a:off x="1536" y="1104"/>
              <a:ext cx="3600" cy="230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6683" name="Line 11"/>
            <p:cNvSpPr>
              <a:spLocks noChangeShapeType="1"/>
            </p:cNvSpPr>
            <p:nvPr/>
          </p:nvSpPr>
          <p:spPr bwMode="auto">
            <a:xfrm>
              <a:off x="3024" y="2256"/>
              <a:ext cx="2112" cy="115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6684" name="Line 12"/>
          <p:cNvSpPr>
            <a:spLocks noChangeShapeType="1"/>
          </p:cNvSpPr>
          <p:nvPr/>
        </p:nvSpPr>
        <p:spPr bwMode="auto">
          <a:xfrm>
            <a:off x="3048000" y="3810000"/>
            <a:ext cx="3048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6685" name="Line 13"/>
          <p:cNvSpPr>
            <a:spLocks noChangeShapeType="1"/>
          </p:cNvSpPr>
          <p:nvPr/>
        </p:nvSpPr>
        <p:spPr bwMode="auto">
          <a:xfrm>
            <a:off x="1371600" y="3810000"/>
            <a:ext cx="4495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6686" name="Line 14"/>
          <p:cNvSpPr>
            <a:spLocks noChangeShapeType="1"/>
          </p:cNvSpPr>
          <p:nvPr/>
        </p:nvSpPr>
        <p:spPr bwMode="auto">
          <a:xfrm flipV="1">
            <a:off x="2286000" y="3581400"/>
            <a:ext cx="3810000" cy="1828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954E4-D35A-49EC-8614-477E925E3148}" type="slidenum">
              <a:rPr lang="en-US"/>
              <a:pPr/>
              <a:t>38</a:t>
            </a:fld>
            <a:endParaRPr lang="en-US"/>
          </a:p>
        </p:txBody>
      </p:sp>
      <p:pic>
        <p:nvPicPr>
          <p:cNvPr id="798722" name="Picture 2" descr="Mai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213"/>
            <a:ext cx="8458200" cy="606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8723" name="Text Box 3"/>
          <p:cNvSpPr txBox="1">
            <a:spLocks noChangeArrowheads="1"/>
          </p:cNvSpPr>
          <p:nvPr/>
        </p:nvSpPr>
        <p:spPr bwMode="auto">
          <a:xfrm>
            <a:off x="2743200" y="1905000"/>
            <a:ext cx="704850" cy="365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900"/>
              <a:t>Test Item 1</a:t>
            </a:r>
          </a:p>
          <a:p>
            <a:r>
              <a:rPr lang="en-US" sz="900"/>
              <a:t>Test Item 2</a:t>
            </a:r>
          </a:p>
        </p:txBody>
      </p:sp>
      <p:sp>
        <p:nvSpPr>
          <p:cNvPr id="798724" name="Text Box 4"/>
          <p:cNvSpPr txBox="1">
            <a:spLocks noChangeArrowheads="1"/>
          </p:cNvSpPr>
          <p:nvPr/>
        </p:nvSpPr>
        <p:spPr bwMode="auto">
          <a:xfrm>
            <a:off x="1600200" y="152400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900"/>
              <a:t>Test Item 1</a:t>
            </a:r>
          </a:p>
        </p:txBody>
      </p:sp>
      <p:sp>
        <p:nvSpPr>
          <p:cNvPr id="798725" name="Text Box 5"/>
          <p:cNvSpPr txBox="1">
            <a:spLocks noChangeArrowheads="1"/>
          </p:cNvSpPr>
          <p:nvPr/>
        </p:nvSpPr>
        <p:spPr bwMode="auto">
          <a:xfrm>
            <a:off x="2438400" y="304800"/>
            <a:ext cx="1219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900"/>
              <a:t>Test Item 1</a:t>
            </a:r>
          </a:p>
        </p:txBody>
      </p:sp>
    </p:spTree>
    <p:extLst>
      <p:ext uri="{BB962C8B-B14F-4D97-AF65-F5344CB8AC3E}">
        <p14:creationId xmlns:p14="http://schemas.microsoft.com/office/powerpoint/2010/main" val="10034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5F43D-E3DE-401E-9441-DE0643A6B763}" type="slidenum">
              <a:rPr lang="en-US"/>
              <a:pPr/>
              <a:t>39</a:t>
            </a:fld>
            <a:endParaRPr lang="en-US"/>
          </a:p>
        </p:txBody>
      </p:sp>
      <p:pic>
        <p:nvPicPr>
          <p:cNvPr id="802818" name="Picture 2" descr="FileDetai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650875"/>
            <a:ext cx="7802563" cy="555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2819" name="Text Box 3"/>
          <p:cNvSpPr txBox="1">
            <a:spLocks noChangeArrowheads="1"/>
          </p:cNvSpPr>
          <p:nvPr/>
        </p:nvSpPr>
        <p:spPr bwMode="auto">
          <a:xfrm>
            <a:off x="838200" y="68580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900"/>
              <a:t>Test Item 1</a:t>
            </a:r>
          </a:p>
        </p:txBody>
      </p:sp>
    </p:spTree>
    <p:extLst>
      <p:ext uri="{BB962C8B-B14F-4D97-AF65-F5344CB8AC3E}">
        <p14:creationId xmlns:p14="http://schemas.microsoft.com/office/powerpoint/2010/main" val="27479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-36512" y="4032448"/>
            <a:ext cx="9361040" cy="28529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smtClean="0">
              <a:solidFill>
                <a:srgbClr val="000000"/>
              </a:solidFill>
            </a:endParaRPr>
          </a:p>
        </p:txBody>
      </p:sp>
      <p:pic>
        <p:nvPicPr>
          <p:cNvPr id="6" name="Content Placeholder 3" descr="lustre03-stress-test-overall-rw-rate-short.png"/>
          <p:cNvPicPr>
            <a:picLocks noChangeAspect="1"/>
          </p:cNvPicPr>
          <p:nvPr/>
        </p:nvPicPr>
        <p:blipFill>
          <a:blip r:embed="rId3" cstate="print"/>
          <a:srcRect l="9353" t="6469" r="81913" b="2923"/>
          <a:stretch>
            <a:fillRect/>
          </a:stretch>
        </p:blipFill>
        <p:spPr bwMode="auto">
          <a:xfrm>
            <a:off x="323528" y="908720"/>
            <a:ext cx="971600" cy="57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Content Placeholder 3" descr="lustre03-stress-test-overall-rw-rate-short.png"/>
          <p:cNvPicPr>
            <a:picLocks noChangeAspect="1"/>
          </p:cNvPicPr>
          <p:nvPr/>
        </p:nvPicPr>
        <p:blipFill>
          <a:blip r:embed="rId3" cstate="print"/>
          <a:srcRect l="61456" t="6469" r="8450" b="2923"/>
          <a:stretch>
            <a:fillRect/>
          </a:stretch>
        </p:blipFill>
        <p:spPr bwMode="auto">
          <a:xfrm>
            <a:off x="683568" y="908720"/>
            <a:ext cx="8748464" cy="57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660232" y="1140646"/>
            <a:ext cx="2305439" cy="95410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Read speeds</a:t>
            </a:r>
          </a:p>
          <a:p>
            <a:r>
              <a:rPr lang="en-GB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Write speeds</a:t>
            </a:r>
            <a:endParaRPr lang="en-GB" sz="2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5543600" y="1412776"/>
            <a:ext cx="100811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5543600" y="1844824"/>
            <a:ext cx="100811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 rot="16200000">
            <a:off x="-2525848" y="3137830"/>
            <a:ext cx="5634876" cy="73866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MB/</a:t>
            </a:r>
            <a:r>
              <a:rPr lang="en-GB" sz="2400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GB" sz="28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0    500   1000   1500  2000  2500  3000   3500  4000</a:t>
            </a:r>
            <a:endParaRPr lang="en-GB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6218728"/>
            <a:ext cx="9028434" cy="677108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           12:20                             12:30                            12:40                              12:50                            12:40  </a:t>
            </a:r>
          </a:p>
          <a:p>
            <a:pPr algn="ctr"/>
            <a:r>
              <a:rPr lang="en-GB" sz="24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Time (minutes)</a:t>
            </a:r>
            <a:endParaRPr lang="en-GB" sz="2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Rates while Data Taking</a:t>
            </a: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8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2389-6E72-4839-9EA0-06A0790BB59C}" type="slidenum">
              <a:rPr lang="en-US"/>
              <a:pPr/>
              <a:t>40</a:t>
            </a:fld>
            <a:endParaRPr lang="en-US"/>
          </a:p>
        </p:txBody>
      </p:sp>
      <p:pic>
        <p:nvPicPr>
          <p:cNvPr id="804866" name="Picture 2" descr="FileDetai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9250"/>
            <a:ext cx="8382000" cy="59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4867" name="Text Box 3"/>
          <p:cNvSpPr txBox="1">
            <a:spLocks noChangeArrowheads="1"/>
          </p:cNvSpPr>
          <p:nvPr/>
        </p:nvSpPr>
        <p:spPr bwMode="auto">
          <a:xfrm>
            <a:off x="457200" y="38100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900"/>
              <a:t>Test Item 1</a:t>
            </a:r>
          </a:p>
        </p:txBody>
      </p:sp>
      <p:sp>
        <p:nvSpPr>
          <p:cNvPr id="804868" name="Text Box 4"/>
          <p:cNvSpPr txBox="1">
            <a:spLocks noChangeArrowheads="1"/>
          </p:cNvSpPr>
          <p:nvPr/>
        </p:nvSpPr>
        <p:spPr bwMode="auto">
          <a:xfrm>
            <a:off x="3962400" y="2743200"/>
            <a:ext cx="838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900"/>
              <a:t>Test Item 1</a:t>
            </a:r>
          </a:p>
        </p:txBody>
      </p:sp>
    </p:spTree>
    <p:extLst>
      <p:ext uri="{BB962C8B-B14F-4D97-AF65-F5344CB8AC3E}">
        <p14:creationId xmlns:p14="http://schemas.microsoft.com/office/powerpoint/2010/main" val="11054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Seismic processing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 dirty="0" smtClean="0"/>
              <a:t/>
            </a:r>
            <a:br>
              <a:rPr lang="en-NZ" dirty="0" smtClean="0"/>
            </a:br>
            <a:r>
              <a:rPr lang="en-NZ" dirty="0" smtClean="0"/>
              <a:t/>
            </a:r>
            <a:br>
              <a:rPr lang="en-NZ" dirty="0" smtClean="0"/>
            </a:br>
            <a:endParaRPr lang="en-NZ" dirty="0" smtClean="0"/>
          </a:p>
        </p:txBody>
      </p:sp>
      <p:sp>
        <p:nvSpPr>
          <p:cNvPr id="3075" name="TextBox 1"/>
          <p:cNvSpPr txBox="1">
            <a:spLocks noChangeArrowheads="1"/>
          </p:cNvSpPr>
          <p:nvPr/>
        </p:nvSpPr>
        <p:spPr bwMode="auto">
          <a:xfrm>
            <a:off x="0" y="6597650"/>
            <a:ext cx="6111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NZ" sz="800" b="1"/>
              <a:t>V6.0</a:t>
            </a:r>
          </a:p>
        </p:txBody>
      </p:sp>
    </p:spTree>
    <p:extLst>
      <p:ext uri="{BB962C8B-B14F-4D97-AF65-F5344CB8AC3E}">
        <p14:creationId xmlns:p14="http://schemas.microsoft.com/office/powerpoint/2010/main" val="36733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Getting Started With HDF5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>
            <a:normAutofit lnSpcReduction="10000"/>
          </a:bodyPr>
          <a:lstStyle/>
          <a:p>
            <a:r>
              <a:rPr lang="en-NZ" dirty="0" smtClean="0"/>
              <a:t>Why have we brought in a new data format?</a:t>
            </a:r>
          </a:p>
          <a:p>
            <a:r>
              <a:rPr lang="en-NZ" dirty="0" smtClean="0"/>
              <a:t>What actually is HDF5?</a:t>
            </a:r>
          </a:p>
          <a:p>
            <a:r>
              <a:rPr lang="en-NZ" dirty="0" smtClean="0"/>
              <a:t>How do I create HDF5 files?</a:t>
            </a:r>
          </a:p>
          <a:p>
            <a:r>
              <a:rPr lang="en-NZ" dirty="0" smtClean="0"/>
              <a:t>How do I read in HDF5 files</a:t>
            </a:r>
          </a:p>
          <a:p>
            <a:pPr lvl="1"/>
            <a:r>
              <a:rPr lang="en-NZ" dirty="0" smtClean="0"/>
              <a:t>Reading one file at a time</a:t>
            </a:r>
          </a:p>
          <a:p>
            <a:pPr lvl="1"/>
            <a:r>
              <a:rPr lang="en-NZ" dirty="0" smtClean="0"/>
              <a:t>Reading multiple files and selections</a:t>
            </a:r>
          </a:p>
          <a:p>
            <a:r>
              <a:rPr lang="en-NZ" dirty="0" smtClean="0"/>
              <a:t>Points to Note</a:t>
            </a:r>
          </a:p>
          <a:p>
            <a:r>
              <a:rPr lang="en-NZ" dirty="0" smtClean="0"/>
              <a:t>Future Developments</a:t>
            </a:r>
          </a:p>
          <a:p>
            <a:endParaRPr lang="en-NZ" dirty="0" smtClean="0"/>
          </a:p>
          <a:p>
            <a:endParaRPr lang="en-NZ" dirty="0" smtClean="0"/>
          </a:p>
          <a:p>
            <a:endParaRPr lang="en-NZ" dirty="0" smtClean="0"/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0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SEGY is great but…</a:t>
            </a:r>
            <a:endParaRPr lang="en-NZ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712968" cy="4525963"/>
          </a:xfrm>
        </p:spPr>
        <p:txBody>
          <a:bodyPr>
            <a:normAutofit fontScale="92500" lnSpcReduction="20000"/>
          </a:bodyPr>
          <a:lstStyle/>
          <a:p>
            <a:r>
              <a:rPr lang="en-NZ" dirty="0" smtClean="0"/>
              <a:t>It is designed to be read sequentially from tape</a:t>
            </a:r>
          </a:p>
          <a:p>
            <a:pPr lvl="3"/>
            <a:r>
              <a:rPr lang="en-NZ" dirty="0" smtClean="0"/>
              <a:t>and our “index” file solution didn’t scale well to “big data”</a:t>
            </a:r>
          </a:p>
          <a:p>
            <a:pPr lvl="3"/>
            <a:r>
              <a:rPr lang="en-NZ" dirty="0"/>
              <a:t>a</a:t>
            </a:r>
            <a:r>
              <a:rPr lang="en-NZ" dirty="0" smtClean="0"/>
              <a:t>nd our index file solution only allowed primary key access</a:t>
            </a:r>
          </a:p>
          <a:p>
            <a:r>
              <a:rPr lang="en-NZ" dirty="0" smtClean="0"/>
              <a:t>It only has 240 bytes of 32-bit integer headers defined</a:t>
            </a:r>
          </a:p>
          <a:p>
            <a:pPr lvl="3"/>
            <a:r>
              <a:rPr lang="en-NZ" dirty="0" smtClean="0"/>
              <a:t>and our extended trace headers didn’t scale well to “big data”</a:t>
            </a:r>
          </a:p>
          <a:p>
            <a:r>
              <a:rPr lang="en-NZ" dirty="0" smtClean="0"/>
              <a:t>Some processes require “n-key random access”</a:t>
            </a:r>
          </a:p>
          <a:p>
            <a:pPr lvl="3"/>
            <a:r>
              <a:rPr lang="en-NZ" dirty="0" smtClean="0"/>
              <a:t>“surface consistent” suite, </a:t>
            </a:r>
            <a:r>
              <a:rPr lang="en-NZ" dirty="0" err="1" smtClean="0"/>
              <a:t>PreSTM</a:t>
            </a:r>
            <a:r>
              <a:rPr lang="en-NZ" dirty="0" smtClean="0"/>
              <a:t>, 3DSRME etc.</a:t>
            </a:r>
          </a:p>
          <a:p>
            <a:r>
              <a:rPr lang="en-NZ" dirty="0" smtClean="0"/>
              <a:t>You need to read the whole file to access trace headers</a:t>
            </a:r>
          </a:p>
          <a:p>
            <a:pPr lvl="3"/>
            <a:r>
              <a:rPr lang="en-NZ" dirty="0" smtClean="0"/>
              <a:t>Some “database” systems offer more flexibility </a:t>
            </a:r>
          </a:p>
          <a:p>
            <a:r>
              <a:rPr lang="en-NZ" dirty="0" smtClean="0"/>
              <a:t>Parallel I/O doesn’t scale well on large clusters </a:t>
            </a:r>
          </a:p>
          <a:p>
            <a:pPr marL="1371600" lvl="3" indent="0">
              <a:buNone/>
            </a:pPr>
            <a:endParaRPr lang="en-NZ" dirty="0" smtClean="0"/>
          </a:p>
          <a:p>
            <a:endParaRPr lang="en-NZ" dirty="0" smtClean="0"/>
          </a:p>
          <a:p>
            <a:endParaRPr lang="en-NZ" dirty="0" smtClean="0"/>
          </a:p>
          <a:p>
            <a:endParaRPr lang="en-NZ" dirty="0" smtClean="0"/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9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 what is HDF5?</a:t>
            </a:r>
            <a:endParaRPr lang="en-NZ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4525963"/>
          </a:xfrm>
        </p:spPr>
        <p:txBody>
          <a:bodyPr>
            <a:normAutofit fontScale="92500" lnSpcReduction="10000"/>
          </a:bodyPr>
          <a:lstStyle/>
          <a:p>
            <a:r>
              <a:rPr lang="en-NZ" dirty="0" smtClean="0"/>
              <a:t>Developed over the last 20 years </a:t>
            </a:r>
          </a:p>
          <a:p>
            <a:pPr lvl="2"/>
            <a:r>
              <a:rPr lang="en-NZ" sz="1400" dirty="0"/>
              <a:t>Initially by National Centre for Supercomputing Applications http://www.ncsa.illinois.edu/</a:t>
            </a:r>
          </a:p>
          <a:p>
            <a:pPr lvl="2"/>
            <a:r>
              <a:rPr lang="en-NZ" sz="1400" dirty="0"/>
              <a:t>Now developed by the HDF5 Group </a:t>
            </a:r>
            <a:r>
              <a:rPr lang="en-NZ" sz="1400" dirty="0" smtClean="0"/>
              <a:t>http//:www.hdfgroup.org</a:t>
            </a:r>
            <a:endParaRPr lang="en-NZ" dirty="0" smtClean="0"/>
          </a:p>
          <a:p>
            <a:r>
              <a:rPr lang="en-NZ" dirty="0" smtClean="0"/>
              <a:t>A suite of technologies, not just a file format</a:t>
            </a:r>
          </a:p>
          <a:p>
            <a:pPr lvl="2"/>
            <a:r>
              <a:rPr lang="en-NZ" sz="1400" dirty="0"/>
              <a:t>General purpose library and file format for storing scientific data</a:t>
            </a:r>
          </a:p>
          <a:p>
            <a:pPr lvl="2"/>
            <a:r>
              <a:rPr lang="en-NZ" sz="1400" dirty="0"/>
              <a:t>Fully supported set of command line tools, APIs and interfaces </a:t>
            </a:r>
            <a:endParaRPr lang="en-NZ" dirty="0" smtClean="0"/>
          </a:p>
          <a:p>
            <a:r>
              <a:rPr lang="en-NZ" dirty="0" smtClean="0"/>
              <a:t>A pan-industry open standard</a:t>
            </a:r>
          </a:p>
          <a:p>
            <a:pPr lvl="2"/>
            <a:r>
              <a:rPr lang="en-NZ" sz="1400" dirty="0"/>
              <a:t>Used for storage by both </a:t>
            </a:r>
            <a:r>
              <a:rPr lang="en-NZ" sz="1400" dirty="0" err="1"/>
              <a:t>MatLab</a:t>
            </a:r>
            <a:r>
              <a:rPr lang="en-NZ" sz="1400" dirty="0"/>
              <a:t> and </a:t>
            </a:r>
            <a:r>
              <a:rPr lang="en-NZ" sz="1400" dirty="0" err="1"/>
              <a:t>Scilab</a:t>
            </a:r>
            <a:r>
              <a:rPr lang="en-NZ" sz="1400" dirty="0"/>
              <a:t>, can be read by </a:t>
            </a:r>
            <a:r>
              <a:rPr lang="en-NZ" sz="1400" dirty="0" err="1"/>
              <a:t>Mathmatica</a:t>
            </a:r>
            <a:endParaRPr lang="en-NZ" sz="1400" dirty="0"/>
          </a:p>
          <a:p>
            <a:pPr lvl="2"/>
            <a:r>
              <a:rPr lang="en-NZ" sz="1400" dirty="0"/>
              <a:t>Fully supported set of command line tools, APIs and interfaces </a:t>
            </a:r>
            <a:endParaRPr lang="en-NZ" dirty="0" smtClean="0"/>
          </a:p>
          <a:p>
            <a:r>
              <a:rPr lang="en-NZ" dirty="0" smtClean="0"/>
              <a:t>A self describing format</a:t>
            </a:r>
          </a:p>
          <a:p>
            <a:pPr lvl="2"/>
            <a:r>
              <a:rPr lang="en-NZ" sz="1400" dirty="0"/>
              <a:t>No ambiguity about integer or floating point types or storage in trace bytes</a:t>
            </a:r>
          </a:p>
          <a:p>
            <a:pPr lvl="2"/>
            <a:r>
              <a:rPr lang="en-NZ" sz="1400" dirty="0"/>
              <a:t>Names can be allocated to components, as you would in a database </a:t>
            </a:r>
            <a:r>
              <a:rPr lang="en-NZ" sz="1400" dirty="0" smtClean="0"/>
              <a:t>structure</a:t>
            </a:r>
            <a:endParaRPr lang="en-NZ" dirty="0" smtClean="0"/>
          </a:p>
          <a:p>
            <a:r>
              <a:rPr lang="en-NZ" dirty="0" smtClean="0"/>
              <a:t>Built for “big data”</a:t>
            </a:r>
          </a:p>
          <a:p>
            <a:pPr lvl="2"/>
            <a:r>
              <a:rPr lang="en-NZ" sz="1400" dirty="0" smtClean="0"/>
              <a:t>Petabyte+ scale datasets running on tens of thousands of cores</a:t>
            </a:r>
          </a:p>
          <a:p>
            <a:pPr lvl="2"/>
            <a:endParaRPr lang="en-NZ" sz="1400" dirty="0" smtClean="0"/>
          </a:p>
          <a:p>
            <a:endParaRPr lang="en-NZ" sz="1400" dirty="0" smtClean="0"/>
          </a:p>
          <a:p>
            <a:endParaRPr lang="en-NZ" sz="1400" dirty="0" smtClean="0"/>
          </a:p>
          <a:p>
            <a:endParaRPr lang="en-NZ" sz="1400" dirty="0" smtClean="0"/>
          </a:p>
          <a:p>
            <a:endParaRPr lang="en-NZ" dirty="0" smtClean="0"/>
          </a:p>
          <a:p>
            <a:endParaRPr lang="en-NZ" dirty="0" smtClean="0"/>
          </a:p>
          <a:p>
            <a:endParaRPr lang="en-NZ" dirty="0" smtClean="0"/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Our Implementation of HDF5</a:t>
            </a:r>
            <a:endParaRPr lang="en-NZ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64" y="1222375"/>
            <a:ext cx="4711700" cy="383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Callout 1 (Border and Accent Bar) 5"/>
          <p:cNvSpPr/>
          <p:nvPr/>
        </p:nvSpPr>
        <p:spPr>
          <a:xfrm>
            <a:off x="117227" y="1125538"/>
            <a:ext cx="2546350" cy="703262"/>
          </a:xfrm>
          <a:prstGeom prst="accentBorderCallout1">
            <a:avLst>
              <a:gd name="adj1" fmla="val 30844"/>
              <a:gd name="adj2" fmla="val 105629"/>
              <a:gd name="adj3" fmla="val 25155"/>
              <a:gd name="adj4" fmla="val 1569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NZ" sz="1200" dirty="0" err="1"/>
              <a:t>HDFView</a:t>
            </a:r>
            <a:r>
              <a:rPr lang="en-NZ" sz="1200" dirty="0"/>
              <a:t> 2.9 : free, third </a:t>
            </a:r>
            <a:r>
              <a:rPr lang="en-NZ" sz="1200" dirty="0" smtClean="0"/>
              <a:t>party </a:t>
            </a:r>
            <a:r>
              <a:rPr lang="en-NZ" sz="1200" dirty="0"/>
              <a:t>tool, showing how any HDF5 application can open the new format</a:t>
            </a:r>
          </a:p>
        </p:txBody>
      </p:sp>
      <p:sp>
        <p:nvSpPr>
          <p:cNvPr id="7" name="Line Callout 1 (Border and Accent Bar) 6"/>
          <p:cNvSpPr/>
          <p:nvPr/>
        </p:nvSpPr>
        <p:spPr>
          <a:xfrm>
            <a:off x="117227" y="1916113"/>
            <a:ext cx="2546350" cy="1008062"/>
          </a:xfrm>
          <a:prstGeom prst="accentBorderCallout1">
            <a:avLst>
              <a:gd name="adj1" fmla="val 30844"/>
              <a:gd name="adj2" fmla="val 105629"/>
              <a:gd name="adj3" fmla="val 10997"/>
              <a:gd name="adj4" fmla="val 157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NZ" sz="1200" dirty="0"/>
              <a:t>Data, Processing History, 400-byte reel header, 3200-byte text header, history and trace headers from </a:t>
            </a:r>
            <a:r>
              <a:rPr lang="en-NZ" sz="1200" dirty="0" err="1"/>
              <a:t>Claritas</a:t>
            </a:r>
            <a:r>
              <a:rPr lang="en-NZ" sz="1200" dirty="0"/>
              <a:t> extended SEGY all present</a:t>
            </a:r>
          </a:p>
        </p:txBody>
      </p:sp>
      <p:sp>
        <p:nvSpPr>
          <p:cNvPr id="8" name="Line Callout 1 (Border and Accent Bar) 7"/>
          <p:cNvSpPr/>
          <p:nvPr/>
        </p:nvSpPr>
        <p:spPr>
          <a:xfrm>
            <a:off x="117227" y="3141663"/>
            <a:ext cx="2546350" cy="647700"/>
          </a:xfrm>
          <a:prstGeom prst="accentBorderCallout1">
            <a:avLst>
              <a:gd name="adj1" fmla="val 30844"/>
              <a:gd name="adj2" fmla="val 105629"/>
              <a:gd name="adj3" fmla="val -75627"/>
              <a:gd name="adj4" fmla="val 202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NZ" sz="1200" dirty="0" smtClean="0"/>
              <a:t>Seismic samples displayed graphically – could also be displayed as a table</a:t>
            </a:r>
            <a:endParaRPr lang="en-NZ" sz="1200" dirty="0"/>
          </a:p>
        </p:txBody>
      </p:sp>
      <p:sp>
        <p:nvSpPr>
          <p:cNvPr id="9" name="Line Callout 1 (Border and Accent Bar) 8"/>
          <p:cNvSpPr/>
          <p:nvPr/>
        </p:nvSpPr>
        <p:spPr>
          <a:xfrm>
            <a:off x="117227" y="3941763"/>
            <a:ext cx="2546350" cy="782637"/>
          </a:xfrm>
          <a:prstGeom prst="accentBorderCallout1">
            <a:avLst>
              <a:gd name="adj1" fmla="val 30844"/>
              <a:gd name="adj2" fmla="val 105629"/>
              <a:gd name="adj3" fmla="val -36994"/>
              <a:gd name="adj4" fmla="val 1873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NZ" sz="1200" dirty="0"/>
              <a:t>All trace headers – SEGY 240byte and extended -  opened in a </a:t>
            </a:r>
            <a:r>
              <a:rPr lang="en-NZ" sz="1200" dirty="0" err="1"/>
              <a:t>spreadsheet</a:t>
            </a:r>
            <a:r>
              <a:rPr lang="en-NZ" sz="1200" dirty="0"/>
              <a:t>;  full mathematical operations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3848" y="5197475"/>
            <a:ext cx="5544616" cy="3197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r>
              <a:rPr lang="en-NZ" b="1" baseline="0" dirty="0" smtClean="0">
                <a:solidFill>
                  <a:schemeClr val="accent1"/>
                </a:solidFill>
              </a:rPr>
              <a:t>We have “encapsulated” the GLOBE </a:t>
            </a:r>
            <a:r>
              <a:rPr lang="en-NZ" b="1" baseline="0" dirty="0" err="1" smtClean="0">
                <a:solidFill>
                  <a:schemeClr val="accent1"/>
                </a:solidFill>
              </a:rPr>
              <a:t>Claritas</a:t>
            </a:r>
            <a:r>
              <a:rPr lang="en-NZ" b="1" baseline="0" dirty="0" smtClean="0">
                <a:solidFill>
                  <a:schemeClr val="accent1"/>
                </a:solidFill>
              </a:rPr>
              <a:t> SEGY in HDF5</a:t>
            </a:r>
          </a:p>
        </p:txBody>
      </p:sp>
      <p:sp>
        <p:nvSpPr>
          <p:cNvPr id="12" name="Line Callout 1 (Border and Accent Bar) 11"/>
          <p:cNvSpPr/>
          <p:nvPr/>
        </p:nvSpPr>
        <p:spPr>
          <a:xfrm>
            <a:off x="107504" y="4806603"/>
            <a:ext cx="2546350" cy="782637"/>
          </a:xfrm>
          <a:prstGeom prst="accentBorderCallout1">
            <a:avLst>
              <a:gd name="adj1" fmla="val 30844"/>
              <a:gd name="adj2" fmla="val 105629"/>
              <a:gd name="adj3" fmla="val -248687"/>
              <a:gd name="adj4" fmla="val 283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NZ" sz="1200" dirty="0" smtClean="0"/>
              <a:t>The 400-byte binary reel header opened as a table, so that values can be edited or modified </a:t>
            </a:r>
            <a:endParaRPr lang="en-NZ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8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Creating HDF5 Files : SEISWRITE</a:t>
            </a:r>
            <a:endParaRPr lang="en-N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8" y="1196752"/>
            <a:ext cx="3602732" cy="225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2 (Border and Accent Bar) 4"/>
          <p:cNvSpPr/>
          <p:nvPr/>
        </p:nvSpPr>
        <p:spPr>
          <a:xfrm>
            <a:off x="4895850" y="1401763"/>
            <a:ext cx="4140200" cy="371475"/>
          </a:xfrm>
          <a:prstGeom prst="accentBorderCallout2">
            <a:avLst>
              <a:gd name="adj1" fmla="val 18750"/>
              <a:gd name="adj2" fmla="val -8333"/>
              <a:gd name="adj3" fmla="val 56916"/>
              <a:gd name="adj4" fmla="val -15615"/>
              <a:gd name="adj5" fmla="val 81837"/>
              <a:gd name="adj6" fmla="val -349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NZ" sz="1200" dirty="0" smtClean="0"/>
              <a:t>Specify a file name!</a:t>
            </a:r>
            <a:endParaRPr lang="en-NZ" sz="1200" dirty="0"/>
          </a:p>
        </p:txBody>
      </p:sp>
      <p:sp>
        <p:nvSpPr>
          <p:cNvPr id="6" name="Line Callout 2 (Border and Accent Bar) 5"/>
          <p:cNvSpPr/>
          <p:nvPr/>
        </p:nvSpPr>
        <p:spPr>
          <a:xfrm>
            <a:off x="4896296" y="1977405"/>
            <a:ext cx="4140200" cy="1307579"/>
          </a:xfrm>
          <a:prstGeom prst="accentBorderCallout2">
            <a:avLst>
              <a:gd name="adj1" fmla="val 18750"/>
              <a:gd name="adj2" fmla="val -8333"/>
              <a:gd name="adj3" fmla="val 38914"/>
              <a:gd name="adj4" fmla="val -16052"/>
              <a:gd name="adj5" fmla="val 36139"/>
              <a:gd name="adj6" fmla="val -37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NZ" sz="1200" dirty="0" smtClean="0"/>
              <a:t>Optimisation controls;  these have smart defaults set and can be modified for managing very large datasets where you know that non-sequential read-access will be needed, or partial read of trace samples will be required</a:t>
            </a:r>
            <a:endParaRPr lang="en-NZ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4221088"/>
            <a:ext cx="8208912" cy="10081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NZ" baseline="0" dirty="0" smtClean="0">
                <a:solidFill>
                  <a:schemeClr val="accent1"/>
                </a:solidFill>
              </a:rPr>
              <a:t>Replaces current use of DISCWRITE,</a:t>
            </a:r>
            <a:r>
              <a:rPr lang="en-NZ" dirty="0" smtClean="0">
                <a:solidFill>
                  <a:schemeClr val="accent1"/>
                </a:solidFill>
              </a:rPr>
              <a:t> although this will continue to be available</a:t>
            </a:r>
          </a:p>
          <a:p>
            <a:r>
              <a:rPr lang="en-NZ" dirty="0" smtClean="0">
                <a:solidFill>
                  <a:schemeClr val="accent1"/>
                </a:solidFill>
              </a:rPr>
              <a:t>New functionality development will focus on SEISWRITE and HDF5 format data</a:t>
            </a:r>
          </a:p>
          <a:p>
            <a:endParaRPr lang="en-NZ" baseline="0" dirty="0" smtClean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Reading HDF5 files : SEISREAD</a:t>
            </a:r>
            <a:endParaRPr lang="en-N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90" y="1556792"/>
            <a:ext cx="4106786" cy="2615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6792"/>
            <a:ext cx="4294514" cy="262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3190" y="4293096"/>
            <a:ext cx="8691298" cy="10081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NZ" dirty="0" smtClean="0">
                <a:solidFill>
                  <a:schemeClr val="accent1"/>
                </a:solidFill>
              </a:rPr>
              <a:t>With HDF5 format, you use SEISREAD in place of the </a:t>
            </a:r>
            <a:r>
              <a:rPr lang="en-NZ" dirty="0" err="1" smtClean="0">
                <a:solidFill>
                  <a:schemeClr val="accent1"/>
                </a:solidFill>
              </a:rPr>
              <a:t>DISCxxxxx</a:t>
            </a:r>
            <a:r>
              <a:rPr lang="en-NZ" dirty="0" smtClean="0">
                <a:solidFill>
                  <a:schemeClr val="accent1"/>
                </a:solidFill>
              </a:rPr>
              <a:t> Modules</a:t>
            </a:r>
          </a:p>
          <a:p>
            <a:r>
              <a:rPr lang="en-NZ" baseline="0" dirty="0" smtClean="0">
                <a:solidFill>
                  <a:schemeClr val="accent1"/>
                </a:solidFill>
              </a:rPr>
              <a:t>You don’t need to worry about the order of</a:t>
            </a:r>
            <a:r>
              <a:rPr lang="en-NZ" dirty="0" smtClean="0">
                <a:solidFill>
                  <a:schemeClr val="accent1"/>
                </a:solidFill>
              </a:rPr>
              <a:t> data on disc, just how you want to read it</a:t>
            </a:r>
            <a:endParaRPr lang="en-NZ" baseline="0" dirty="0" smtClean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2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Simple Reading</a:t>
            </a:r>
            <a:endParaRPr lang="en-N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04990"/>
            <a:ext cx="4711593" cy="404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ine Callout 2 (Accent Bar) 4"/>
          <p:cNvSpPr/>
          <p:nvPr/>
        </p:nvSpPr>
        <p:spPr>
          <a:xfrm>
            <a:off x="6228184" y="1304990"/>
            <a:ext cx="2520280" cy="36004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0043"/>
              <a:gd name="adj6" fmla="val -81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Z" dirty="0" smtClean="0">
                <a:solidFill>
                  <a:schemeClr val="accent1"/>
                </a:solidFill>
              </a:rPr>
              <a:t>File Name</a:t>
            </a:r>
            <a:endParaRPr lang="en-NZ" dirty="0">
              <a:solidFill>
                <a:schemeClr val="accent1"/>
              </a:solidFill>
            </a:endParaRPr>
          </a:p>
        </p:txBody>
      </p:sp>
      <p:sp>
        <p:nvSpPr>
          <p:cNvPr id="8" name="Line Callout 2 (Accent Bar) 7"/>
          <p:cNvSpPr/>
          <p:nvPr/>
        </p:nvSpPr>
        <p:spPr>
          <a:xfrm>
            <a:off x="6228184" y="1844824"/>
            <a:ext cx="2520280" cy="79208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9007"/>
              <a:gd name="adj6" fmla="val -1160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Z" dirty="0" smtClean="0">
                <a:solidFill>
                  <a:schemeClr val="accent1"/>
                </a:solidFill>
              </a:rPr>
              <a:t>Primary key order; default is all, ascending</a:t>
            </a:r>
            <a:endParaRPr lang="en-NZ" dirty="0">
              <a:solidFill>
                <a:schemeClr val="accent1"/>
              </a:solidFill>
            </a:endParaRPr>
          </a:p>
        </p:txBody>
      </p:sp>
      <p:sp>
        <p:nvSpPr>
          <p:cNvPr id="9" name="Line Callout 2 (Accent Bar) 8"/>
          <p:cNvSpPr/>
          <p:nvPr/>
        </p:nvSpPr>
        <p:spPr>
          <a:xfrm>
            <a:off x="6228184" y="2789312"/>
            <a:ext cx="2520280" cy="79208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001"/>
              <a:gd name="adj6" fmla="val -11423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Z" dirty="0" smtClean="0">
                <a:solidFill>
                  <a:schemeClr val="accent1"/>
                </a:solidFill>
              </a:rPr>
              <a:t>Secondary key order; default is all, ascending</a:t>
            </a:r>
            <a:endParaRPr lang="en-NZ" dirty="0">
              <a:solidFill>
                <a:schemeClr val="accent1"/>
              </a:solidFill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6228184" y="3717032"/>
            <a:ext cx="2520280" cy="79208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145"/>
              <a:gd name="adj6" fmla="val -11567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Z" dirty="0">
                <a:solidFill>
                  <a:schemeClr val="accent1"/>
                </a:solidFill>
              </a:rPr>
              <a:t>T</a:t>
            </a:r>
            <a:r>
              <a:rPr lang="en-NZ" dirty="0" smtClean="0">
                <a:solidFill>
                  <a:schemeClr val="accent1"/>
                </a:solidFill>
              </a:rPr>
              <a:t>ertiary key order; only when needed </a:t>
            </a:r>
            <a:endParaRPr lang="en-NZ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97483" y="4365104"/>
            <a:ext cx="3672408" cy="10801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NZ" baseline="0" dirty="0" smtClean="0">
                <a:solidFill>
                  <a:schemeClr val="accent1"/>
                </a:solidFill>
              </a:rPr>
              <a:t>You can read data in ANY order;</a:t>
            </a:r>
            <a:r>
              <a:rPr lang="en-NZ" dirty="0" smtClean="0">
                <a:solidFill>
                  <a:schemeClr val="accent1"/>
                </a:solidFill>
              </a:rPr>
              <a:t>  original order doesn’t matter</a:t>
            </a:r>
            <a:endParaRPr lang="en-NZ" baseline="0" dirty="0" smtClean="0">
              <a:solidFill>
                <a:schemeClr val="accent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9, 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CD65-0C3D-4935-8300-F0A3DFC570C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8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Modern Servers are Fast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DDN SFA12K-40</a:t>
            </a:r>
          </a:p>
          <a:p>
            <a:pPr lvl="1"/>
            <a:r>
              <a:rPr lang="en-GB" dirty="0" smtClean="0"/>
              <a:t>40 GB/sec controller pair</a:t>
            </a:r>
          </a:p>
          <a:p>
            <a:pPr lvl="1"/>
            <a:r>
              <a:rPr lang="en-GB" dirty="0" smtClean="0"/>
              <a:t>Each controller is a dual socket </a:t>
            </a:r>
            <a:r>
              <a:rPr lang="en-GB" dirty="0" err="1" smtClean="0"/>
              <a:t>Supermicro</a:t>
            </a:r>
            <a:r>
              <a:rPr lang="en-GB" dirty="0" smtClean="0"/>
              <a:t> Sandy Bridge system.</a:t>
            </a:r>
          </a:p>
          <a:p>
            <a:pPr lvl="1"/>
            <a:r>
              <a:rPr lang="en-GB" dirty="0" smtClean="0"/>
              <a:t>Runs a Linux variant</a:t>
            </a:r>
          </a:p>
          <a:p>
            <a:pPr lvl="1"/>
            <a:r>
              <a:rPr lang="en-GB" dirty="0" smtClean="0"/>
              <a:t>~ 10 GB/sec/socket throughput.</a:t>
            </a:r>
          </a:p>
          <a:p>
            <a:pPr lvl="1"/>
            <a:r>
              <a:rPr lang="en-GB" dirty="0" smtClean="0"/>
              <a:t>IB in one end, SAS out the other...</a:t>
            </a:r>
            <a:endParaRPr lang="en-GB" dirty="0"/>
          </a:p>
        </p:txBody>
      </p:sp>
      <p:pic>
        <p:nvPicPr>
          <p:cNvPr id="6" name="Content Placeholder 5" descr="20130123_094736_compressed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369616"/>
            <a:ext cx="3810000" cy="2258467"/>
          </a:xfrm>
        </p:spPr>
      </p:pic>
      <p:sp>
        <p:nvSpPr>
          <p:cNvPr id="3" name="Oval 2"/>
          <p:cNvSpPr/>
          <p:nvPr/>
        </p:nvSpPr>
        <p:spPr bwMode="auto">
          <a:xfrm>
            <a:off x="609600" y="1371600"/>
            <a:ext cx="4191000" cy="1371600"/>
          </a:xfrm>
          <a:prstGeom prst="ellipse">
            <a:avLst/>
          </a:prstGeom>
          <a:noFill/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179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Other Large data examples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842" name="Rectangle 4"/>
          <p:cNvSpPr>
            <a:spLocks noGrp="1" noChangeArrowheads="1"/>
          </p:cNvSpPr>
          <p:nvPr>
            <p:ph type="dt" sz="half" idx="10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600" smtClean="0">
                <a:solidFill>
                  <a:schemeClr val="bg1"/>
                </a:solidFill>
              </a:rPr>
              <a:t>November 9, 2013</a:t>
            </a:r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3584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CA643856-FF69-4E50-8132-73F99CB05B01}" type="slidenum">
              <a:rPr lang="en-US" altLang="en-US" sz="1600">
                <a:solidFill>
                  <a:schemeClr val="bg1"/>
                </a:solidFill>
              </a:rPr>
              <a:pPr eaLnBrk="1" hangingPunct="1"/>
              <a:t>50</a:t>
            </a:fld>
            <a:endParaRPr lang="en-US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1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600" smtClean="0">
                <a:solidFill>
                  <a:schemeClr val="bg1"/>
                </a:solidFill>
              </a:rPr>
              <a:t>November 9, 2013</a:t>
            </a:r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B6F197F9-692C-4F5E-AF09-90048FF94272}" type="slidenum">
              <a:rPr lang="en-US" altLang="en-US" sz="1600">
                <a:solidFill>
                  <a:schemeClr val="bg1"/>
                </a:solidFill>
              </a:rPr>
              <a:pPr eaLnBrk="1" hangingPunct="1"/>
              <a:t>51</a:t>
            </a:fld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Simulations – ASCI*</a:t>
            </a:r>
          </a:p>
        </p:txBody>
      </p:sp>
      <p:pic>
        <p:nvPicPr>
          <p:cNvPr id="36870" name="Picture 3" descr="ASCI te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8638"/>
            <a:ext cx="8153400" cy="376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2" name="Text Box 4"/>
          <p:cNvSpPr txBox="1">
            <a:spLocks noChangeArrowheads="1"/>
          </p:cNvSpPr>
          <p:nvPr/>
        </p:nvSpPr>
        <p:spPr bwMode="auto">
          <a:xfrm>
            <a:off x="1333500" y="1143000"/>
            <a:ext cx="647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+mn-cs"/>
              </a:rPr>
              <a:t>1992 nuclear test ban treaty</a:t>
            </a:r>
          </a:p>
        </p:txBody>
      </p:sp>
      <p:sp>
        <p:nvSpPr>
          <p:cNvPr id="36872" name="Text Box 5"/>
          <p:cNvSpPr txBox="1">
            <a:spLocks noChangeArrowheads="1"/>
          </p:cNvSpPr>
          <p:nvPr/>
        </p:nvSpPr>
        <p:spPr bwMode="auto">
          <a:xfrm>
            <a:off x="381000" y="6096000"/>
            <a:ext cx="678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>
                <a:effectLst/>
                <a:latin typeface="Times New Roman" pitchFamily="18" charset="0"/>
              </a:rPr>
              <a:t>*Accelerated Strategic Computing Initiative</a:t>
            </a:r>
          </a:p>
        </p:txBody>
      </p:sp>
    </p:spTree>
    <p:extLst>
      <p:ext uri="{BB962C8B-B14F-4D97-AF65-F5344CB8AC3E}">
        <p14:creationId xmlns:p14="http://schemas.microsoft.com/office/powerpoint/2010/main" val="32621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600" smtClean="0">
                <a:solidFill>
                  <a:schemeClr val="bg1"/>
                </a:solidFill>
              </a:rPr>
              <a:t>November 9, 2013</a:t>
            </a:r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4198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E489865C-1756-4284-85B4-B444C4365881}" type="slidenum">
              <a:rPr lang="en-US" altLang="en-US" sz="1600">
                <a:solidFill>
                  <a:schemeClr val="bg1"/>
                </a:solidFill>
              </a:rPr>
              <a:pPr eaLnBrk="1" hangingPunct="1"/>
              <a:t>52</a:t>
            </a:fld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Next Generation DNA Sequencing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4724400"/>
            <a:ext cx="8229600" cy="1136650"/>
          </a:xfrm>
        </p:spPr>
        <p:txBody>
          <a:bodyPr/>
          <a:lstStyle/>
          <a:p>
            <a:pPr eaLnBrk="1" hangingPunct="1">
              <a:spcAft>
                <a:spcPct val="40000"/>
              </a:spcAft>
            </a:pPr>
            <a:r>
              <a:rPr lang="en-US" altLang="en-US" sz="2000" dirty="0" smtClean="0"/>
              <a:t>Next Gen Sequencing platforms produce ~1500 X more data than CE (Sanger)</a:t>
            </a:r>
          </a:p>
          <a:p>
            <a:pPr eaLnBrk="1" hangingPunct="1">
              <a:spcAft>
                <a:spcPct val="40000"/>
              </a:spcAft>
            </a:pPr>
            <a:r>
              <a:rPr lang="en-US" altLang="en-US" sz="2000" i="1" dirty="0" smtClean="0"/>
              <a:t>A single Next Gen instrument can produce 20 times more data a single run than a day’s operation of a genome center with 100 CE instruments</a:t>
            </a:r>
            <a:endParaRPr lang="en-US" altLang="en-US" sz="2000" dirty="0" smtClean="0"/>
          </a:p>
        </p:txBody>
      </p:sp>
      <p:pic>
        <p:nvPicPr>
          <p:cNvPr id="41991" name="Picture 4" descr="HDF Post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0" b="-9152"/>
          <a:stretch>
            <a:fillRect/>
          </a:stretch>
        </p:blipFill>
        <p:spPr bwMode="auto">
          <a:xfrm>
            <a:off x="3851275" y="2133600"/>
            <a:ext cx="4987925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5" descr="HDF Poste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08" b="-4576"/>
          <a:stretch>
            <a:fillRect/>
          </a:stretch>
        </p:blipFill>
        <p:spPr bwMode="auto">
          <a:xfrm>
            <a:off x="685800" y="1139825"/>
            <a:ext cx="35052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82102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600" smtClean="0">
                <a:solidFill>
                  <a:schemeClr val="bg1"/>
                </a:solidFill>
              </a:rPr>
              <a:t>November 9, 2013</a:t>
            </a:r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70F8FCF0-3483-4AF1-A150-46E996BDAD87}" type="slidenum">
              <a:rPr lang="en-US" altLang="en-US" sz="1600">
                <a:solidFill>
                  <a:schemeClr val="bg1"/>
                </a:solidFill>
              </a:rPr>
              <a:pPr eaLnBrk="1" hangingPunct="1"/>
              <a:t>53</a:t>
            </a:fld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80010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An email …</a:t>
            </a:r>
          </a:p>
        </p:txBody>
      </p:sp>
      <p:sp>
        <p:nvSpPr>
          <p:cNvPr id="649219" name="Text Box 3"/>
          <p:cNvSpPr txBox="1">
            <a:spLocks noChangeArrowheads="1"/>
          </p:cNvSpPr>
          <p:nvPr/>
        </p:nvSpPr>
        <p:spPr bwMode="auto">
          <a:xfrm>
            <a:off x="1143000" y="1905000"/>
            <a:ext cx="77724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800">
                <a:solidFill>
                  <a:srgbClr val="0000CC"/>
                </a:solidFill>
                <a:effectLst/>
                <a:latin typeface="Times New Roman" pitchFamily="18" charset="0"/>
                <a:cs typeface="+mn-cs"/>
              </a:rPr>
              <a:t>“…We're doing genetic association studies, these result in large 2-d matrices (</a:t>
            </a:r>
            <a:r>
              <a:rPr lang="en-US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+mn-cs"/>
              </a:rPr>
              <a:t>40K x 1M</a:t>
            </a:r>
            <a:r>
              <a:rPr lang="en-US" sz="2800">
                <a:solidFill>
                  <a:srgbClr val="0000CC"/>
                </a:solidFill>
                <a:effectLst/>
                <a:latin typeface="Times New Roman" pitchFamily="18" charset="0"/>
                <a:cs typeface="+mn-cs"/>
              </a:rPr>
              <a:t>).  </a:t>
            </a:r>
            <a:r>
              <a:rPr lang="en-US" sz="2800" b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+mn-cs"/>
              </a:rPr>
              <a:t>Each of the cells in this matrix has ~10 numerical statistics</a:t>
            </a:r>
            <a:r>
              <a:rPr lang="en-US" sz="2800">
                <a:solidFill>
                  <a:srgbClr val="0000CC"/>
                </a:solidFill>
                <a:effectLst/>
                <a:latin typeface="Times New Roman" pitchFamily="18" charset="0"/>
                <a:cs typeface="+mn-cs"/>
              </a:rPr>
              <a:t>… ” </a:t>
            </a:r>
          </a:p>
        </p:txBody>
      </p:sp>
      <p:sp>
        <p:nvSpPr>
          <p:cNvPr id="649220" name="Text Box 4"/>
          <p:cNvSpPr txBox="1">
            <a:spLocks noChangeArrowheads="1"/>
          </p:cNvSpPr>
          <p:nvPr/>
        </p:nvSpPr>
        <p:spPr bwMode="auto">
          <a:xfrm>
            <a:off x="266700" y="4191000"/>
            <a:ext cx="8610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+mn-cs"/>
              </a:rPr>
              <a:t>40K x 1M x 10 x 4 = 1,600,000,000,000 (1.6 TB)</a:t>
            </a:r>
          </a:p>
        </p:txBody>
      </p:sp>
    </p:spTree>
    <p:extLst>
      <p:ext uri="{BB962C8B-B14F-4D97-AF65-F5344CB8AC3E}">
        <p14:creationId xmlns:p14="http://schemas.microsoft.com/office/powerpoint/2010/main" val="87521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600" smtClean="0">
                <a:solidFill>
                  <a:schemeClr val="bg1"/>
                </a:solidFill>
              </a:rPr>
              <a:t>November 9, 2013</a:t>
            </a:r>
            <a:endParaRPr lang="en-US" altLang="en-US" sz="1600">
              <a:solidFill>
                <a:schemeClr val="bg1"/>
              </a:solidFill>
            </a:endParaRPr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DE2F5145-945E-4A2D-B79E-049ACEC0A5B3}" type="slidenum">
              <a:rPr lang="en-US" altLang="en-US" sz="1600">
                <a:solidFill>
                  <a:schemeClr val="bg1"/>
                </a:solidFill>
              </a:rPr>
              <a:pPr eaLnBrk="1" hangingPunct="1"/>
              <a:t>54</a:t>
            </a:fld>
            <a:endParaRPr lang="en-US" altLang="en-US" sz="1600">
              <a:solidFill>
                <a:schemeClr val="bg1"/>
              </a:solidFill>
            </a:endParaRP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b="3816"/>
          <a:stretch>
            <a:fillRect/>
          </a:stretch>
        </p:blipFill>
        <p:spPr bwMode="auto">
          <a:xfrm>
            <a:off x="228600" y="619125"/>
            <a:ext cx="8524875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71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sz="2800" b="1" dirty="0" smtClean="0"/>
              <a:t>Electron tomography</a:t>
            </a:r>
          </a:p>
        </p:txBody>
      </p:sp>
      <p:sp>
        <p:nvSpPr>
          <p:cNvPr id="647172" name="Rectangle 4"/>
          <p:cNvSpPr>
            <a:spLocks noChangeArrowheads="1"/>
          </p:cNvSpPr>
          <p:nvPr/>
        </p:nvSpPr>
        <p:spPr bwMode="auto">
          <a:xfrm>
            <a:off x="1905000" y="4618038"/>
            <a:ext cx="6286500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+mn-cs"/>
              </a:rPr>
              <a:t>25-80Å resolution</a:t>
            </a:r>
          </a:p>
          <a:p>
            <a:pPr algn="l">
              <a:defRPr/>
            </a:pPr>
            <a:r>
              <a:rPr 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+mn-cs"/>
              </a:rPr>
              <a:t>4k x 4k x 500 images now</a:t>
            </a:r>
          </a:p>
          <a:p>
            <a:pPr algn="l">
              <a:defRPr/>
            </a:pPr>
            <a:r>
              <a:rPr lang="en-US" sz="32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+mn-cs"/>
              </a:rPr>
              <a:t>8k x 8k x 1k images soon (256 GB)</a:t>
            </a:r>
          </a:p>
        </p:txBody>
      </p:sp>
    </p:spTree>
    <p:extLst>
      <p:ext uri="{BB962C8B-B14F-4D97-AF65-F5344CB8AC3E}">
        <p14:creationId xmlns:p14="http://schemas.microsoft.com/office/powerpoint/2010/main" val="268669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762000"/>
            <a:ext cx="5943600" cy="1828800"/>
          </a:xfrm>
        </p:spPr>
        <p:txBody>
          <a:bodyPr anchor="ctr" anchorCtr="0">
            <a:normAutofit/>
          </a:bodyPr>
          <a:lstStyle/>
          <a:p>
            <a:r>
              <a:rPr lang="en-US" sz="4000" b="1" dirty="0" err="1" smtClean="0"/>
              <a:t>Imageworks</a:t>
            </a:r>
            <a:r>
              <a:rPr lang="en-US" sz="4000" b="1" dirty="0" smtClean="0"/>
              <a:t>’ Field3D</a:t>
            </a:r>
            <a:endParaRPr lang="en-US" sz="4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0693-FCA4-456D-B0D1-1E6BC96D0376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971800"/>
            <a:ext cx="5139679" cy="283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524000"/>
            <a:ext cx="2960942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52400" y="59436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Spiderman 3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114800" y="589222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Polar Express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863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of Part 3.2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93880-C6D3-D249-860F-0023F8BF2CC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November 9,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6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Typical modern detector</a:t>
            </a:r>
            <a:endParaRPr lang="en-GB" dirty="0"/>
          </a:p>
        </p:txBody>
      </p:sp>
      <p:grpSp>
        <p:nvGrpSpPr>
          <p:cNvPr id="159" name="Group 2"/>
          <p:cNvGrpSpPr>
            <a:grpSpLocks noChangeAspect="1"/>
          </p:cNvGrpSpPr>
          <p:nvPr/>
        </p:nvGrpSpPr>
        <p:grpSpPr bwMode="auto">
          <a:xfrm>
            <a:off x="228600" y="1981200"/>
            <a:ext cx="8752104" cy="2952328"/>
            <a:chOff x="1191" y="12358"/>
            <a:chExt cx="9804" cy="3306"/>
          </a:xfrm>
        </p:grpSpPr>
        <p:sp>
          <p:nvSpPr>
            <p:cNvPr id="160" name="AutoShape 3"/>
            <p:cNvSpPr>
              <a:spLocks noChangeAspect="1" noChangeArrowheads="1"/>
            </p:cNvSpPr>
            <p:nvPr/>
          </p:nvSpPr>
          <p:spPr bwMode="auto">
            <a:xfrm>
              <a:off x="1191" y="12358"/>
              <a:ext cx="9804" cy="330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1" name="Rectangle 4"/>
            <p:cNvSpPr>
              <a:spLocks noChangeArrowheads="1"/>
            </p:cNvSpPr>
            <p:nvPr/>
          </p:nvSpPr>
          <p:spPr bwMode="auto">
            <a:xfrm>
              <a:off x="1761" y="1270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2" name="Rectangle 5"/>
            <p:cNvSpPr>
              <a:spLocks noChangeArrowheads="1"/>
            </p:cNvSpPr>
            <p:nvPr/>
          </p:nvSpPr>
          <p:spPr bwMode="auto">
            <a:xfrm>
              <a:off x="2103" y="1270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3" name="Rectangle 6"/>
            <p:cNvSpPr>
              <a:spLocks noChangeArrowheads="1"/>
            </p:cNvSpPr>
            <p:nvPr/>
          </p:nvSpPr>
          <p:spPr bwMode="auto">
            <a:xfrm>
              <a:off x="2445" y="1270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4" name="Rectangle 7"/>
            <p:cNvSpPr>
              <a:spLocks noChangeArrowheads="1"/>
            </p:cNvSpPr>
            <p:nvPr/>
          </p:nvSpPr>
          <p:spPr bwMode="auto">
            <a:xfrm>
              <a:off x="2787" y="1270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5" name="Rectangle 8"/>
            <p:cNvSpPr>
              <a:spLocks noChangeArrowheads="1"/>
            </p:cNvSpPr>
            <p:nvPr/>
          </p:nvSpPr>
          <p:spPr bwMode="auto">
            <a:xfrm>
              <a:off x="3129" y="1270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6" name="Rectangle 9"/>
            <p:cNvSpPr>
              <a:spLocks noChangeArrowheads="1"/>
            </p:cNvSpPr>
            <p:nvPr/>
          </p:nvSpPr>
          <p:spPr bwMode="auto">
            <a:xfrm>
              <a:off x="3471" y="1270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7" name="Rectangle 10"/>
            <p:cNvSpPr>
              <a:spLocks noChangeArrowheads="1"/>
            </p:cNvSpPr>
            <p:nvPr/>
          </p:nvSpPr>
          <p:spPr bwMode="auto">
            <a:xfrm>
              <a:off x="3813" y="1270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8" name="Rectangle 11"/>
            <p:cNvSpPr>
              <a:spLocks noChangeArrowheads="1"/>
            </p:cNvSpPr>
            <p:nvPr/>
          </p:nvSpPr>
          <p:spPr bwMode="auto">
            <a:xfrm>
              <a:off x="4155" y="1270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9" name="Rectangle 12"/>
            <p:cNvSpPr>
              <a:spLocks noChangeArrowheads="1"/>
            </p:cNvSpPr>
            <p:nvPr/>
          </p:nvSpPr>
          <p:spPr bwMode="auto">
            <a:xfrm>
              <a:off x="1761" y="13042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0" name="Rectangle 13"/>
            <p:cNvSpPr>
              <a:spLocks noChangeArrowheads="1"/>
            </p:cNvSpPr>
            <p:nvPr/>
          </p:nvSpPr>
          <p:spPr bwMode="auto">
            <a:xfrm>
              <a:off x="2103" y="13042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1" name="Rectangle 14"/>
            <p:cNvSpPr>
              <a:spLocks noChangeArrowheads="1"/>
            </p:cNvSpPr>
            <p:nvPr/>
          </p:nvSpPr>
          <p:spPr bwMode="auto">
            <a:xfrm>
              <a:off x="2445" y="13042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2" name="Rectangle 15"/>
            <p:cNvSpPr>
              <a:spLocks noChangeArrowheads="1"/>
            </p:cNvSpPr>
            <p:nvPr/>
          </p:nvSpPr>
          <p:spPr bwMode="auto">
            <a:xfrm>
              <a:off x="2787" y="13042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3" name="Rectangle 16"/>
            <p:cNvSpPr>
              <a:spLocks noChangeArrowheads="1"/>
            </p:cNvSpPr>
            <p:nvPr/>
          </p:nvSpPr>
          <p:spPr bwMode="auto">
            <a:xfrm>
              <a:off x="3129" y="13042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4" name="Rectangle 17"/>
            <p:cNvSpPr>
              <a:spLocks noChangeArrowheads="1"/>
            </p:cNvSpPr>
            <p:nvPr/>
          </p:nvSpPr>
          <p:spPr bwMode="auto">
            <a:xfrm>
              <a:off x="3471" y="13042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5" name="Rectangle 18"/>
            <p:cNvSpPr>
              <a:spLocks noChangeArrowheads="1"/>
            </p:cNvSpPr>
            <p:nvPr/>
          </p:nvSpPr>
          <p:spPr bwMode="auto">
            <a:xfrm>
              <a:off x="3813" y="13042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6" name="Rectangle 19"/>
            <p:cNvSpPr>
              <a:spLocks noChangeArrowheads="1"/>
            </p:cNvSpPr>
            <p:nvPr/>
          </p:nvSpPr>
          <p:spPr bwMode="auto">
            <a:xfrm>
              <a:off x="4155" y="13042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7" name="Rectangle 20"/>
            <p:cNvSpPr>
              <a:spLocks noChangeArrowheads="1"/>
            </p:cNvSpPr>
            <p:nvPr/>
          </p:nvSpPr>
          <p:spPr bwMode="auto">
            <a:xfrm>
              <a:off x="1761" y="13384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8" name="Rectangle 21"/>
            <p:cNvSpPr>
              <a:spLocks noChangeArrowheads="1"/>
            </p:cNvSpPr>
            <p:nvPr/>
          </p:nvSpPr>
          <p:spPr bwMode="auto">
            <a:xfrm>
              <a:off x="2103" y="13384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9" name="Rectangle 22"/>
            <p:cNvSpPr>
              <a:spLocks noChangeArrowheads="1"/>
            </p:cNvSpPr>
            <p:nvPr/>
          </p:nvSpPr>
          <p:spPr bwMode="auto">
            <a:xfrm>
              <a:off x="2445" y="13384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0" name="Rectangle 23"/>
            <p:cNvSpPr>
              <a:spLocks noChangeArrowheads="1"/>
            </p:cNvSpPr>
            <p:nvPr/>
          </p:nvSpPr>
          <p:spPr bwMode="auto">
            <a:xfrm>
              <a:off x="2787" y="13384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1" name="Rectangle 24"/>
            <p:cNvSpPr>
              <a:spLocks noChangeArrowheads="1"/>
            </p:cNvSpPr>
            <p:nvPr/>
          </p:nvSpPr>
          <p:spPr bwMode="auto">
            <a:xfrm>
              <a:off x="3129" y="13384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2" name="Rectangle 25"/>
            <p:cNvSpPr>
              <a:spLocks noChangeArrowheads="1"/>
            </p:cNvSpPr>
            <p:nvPr/>
          </p:nvSpPr>
          <p:spPr bwMode="auto">
            <a:xfrm>
              <a:off x="3471" y="13384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3" name="Rectangle 26"/>
            <p:cNvSpPr>
              <a:spLocks noChangeArrowheads="1"/>
            </p:cNvSpPr>
            <p:nvPr/>
          </p:nvSpPr>
          <p:spPr bwMode="auto">
            <a:xfrm>
              <a:off x="3813" y="13384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4" name="Rectangle 27"/>
            <p:cNvSpPr>
              <a:spLocks noChangeArrowheads="1"/>
            </p:cNvSpPr>
            <p:nvPr/>
          </p:nvSpPr>
          <p:spPr bwMode="auto">
            <a:xfrm>
              <a:off x="4155" y="13384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5" name="Rectangle 28"/>
            <p:cNvSpPr>
              <a:spLocks noChangeArrowheads="1"/>
            </p:cNvSpPr>
            <p:nvPr/>
          </p:nvSpPr>
          <p:spPr bwMode="auto">
            <a:xfrm>
              <a:off x="1761" y="13726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6" name="Rectangle 29"/>
            <p:cNvSpPr>
              <a:spLocks noChangeArrowheads="1"/>
            </p:cNvSpPr>
            <p:nvPr/>
          </p:nvSpPr>
          <p:spPr bwMode="auto">
            <a:xfrm>
              <a:off x="2103" y="13726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7" name="Rectangle 30"/>
            <p:cNvSpPr>
              <a:spLocks noChangeArrowheads="1"/>
            </p:cNvSpPr>
            <p:nvPr/>
          </p:nvSpPr>
          <p:spPr bwMode="auto">
            <a:xfrm>
              <a:off x="2445" y="13726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8" name="Rectangle 31"/>
            <p:cNvSpPr>
              <a:spLocks noChangeArrowheads="1"/>
            </p:cNvSpPr>
            <p:nvPr/>
          </p:nvSpPr>
          <p:spPr bwMode="auto">
            <a:xfrm>
              <a:off x="2787" y="13726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9" name="Rectangle 32"/>
            <p:cNvSpPr>
              <a:spLocks noChangeArrowheads="1"/>
            </p:cNvSpPr>
            <p:nvPr/>
          </p:nvSpPr>
          <p:spPr bwMode="auto">
            <a:xfrm>
              <a:off x="3129" y="13726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0" name="Rectangle 33"/>
            <p:cNvSpPr>
              <a:spLocks noChangeArrowheads="1"/>
            </p:cNvSpPr>
            <p:nvPr/>
          </p:nvSpPr>
          <p:spPr bwMode="auto">
            <a:xfrm>
              <a:off x="3471" y="13726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1" name="Rectangle 34"/>
            <p:cNvSpPr>
              <a:spLocks noChangeArrowheads="1"/>
            </p:cNvSpPr>
            <p:nvPr/>
          </p:nvSpPr>
          <p:spPr bwMode="auto">
            <a:xfrm>
              <a:off x="3813" y="13726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2" name="Rectangle 35"/>
            <p:cNvSpPr>
              <a:spLocks noChangeArrowheads="1"/>
            </p:cNvSpPr>
            <p:nvPr/>
          </p:nvSpPr>
          <p:spPr bwMode="auto">
            <a:xfrm>
              <a:off x="4155" y="13726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3" name="Rectangle 36"/>
            <p:cNvSpPr>
              <a:spLocks noChangeArrowheads="1"/>
            </p:cNvSpPr>
            <p:nvPr/>
          </p:nvSpPr>
          <p:spPr bwMode="auto">
            <a:xfrm>
              <a:off x="1761" y="14068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4" name="Rectangle 37"/>
            <p:cNvSpPr>
              <a:spLocks noChangeArrowheads="1"/>
            </p:cNvSpPr>
            <p:nvPr/>
          </p:nvSpPr>
          <p:spPr bwMode="auto">
            <a:xfrm>
              <a:off x="2103" y="14068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5" name="Rectangle 38"/>
            <p:cNvSpPr>
              <a:spLocks noChangeArrowheads="1"/>
            </p:cNvSpPr>
            <p:nvPr/>
          </p:nvSpPr>
          <p:spPr bwMode="auto">
            <a:xfrm>
              <a:off x="2445" y="14068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6" name="Rectangle 39"/>
            <p:cNvSpPr>
              <a:spLocks noChangeArrowheads="1"/>
            </p:cNvSpPr>
            <p:nvPr/>
          </p:nvSpPr>
          <p:spPr bwMode="auto">
            <a:xfrm>
              <a:off x="2787" y="14068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7" name="Rectangle 40"/>
            <p:cNvSpPr>
              <a:spLocks noChangeArrowheads="1"/>
            </p:cNvSpPr>
            <p:nvPr/>
          </p:nvSpPr>
          <p:spPr bwMode="auto">
            <a:xfrm>
              <a:off x="3129" y="14068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8" name="Rectangle 41"/>
            <p:cNvSpPr>
              <a:spLocks noChangeArrowheads="1"/>
            </p:cNvSpPr>
            <p:nvPr/>
          </p:nvSpPr>
          <p:spPr bwMode="auto">
            <a:xfrm>
              <a:off x="3471" y="14068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9" name="Rectangle 42"/>
            <p:cNvSpPr>
              <a:spLocks noChangeArrowheads="1"/>
            </p:cNvSpPr>
            <p:nvPr/>
          </p:nvSpPr>
          <p:spPr bwMode="auto">
            <a:xfrm>
              <a:off x="3813" y="14068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0" name="Rectangle 43"/>
            <p:cNvSpPr>
              <a:spLocks noChangeArrowheads="1"/>
            </p:cNvSpPr>
            <p:nvPr/>
          </p:nvSpPr>
          <p:spPr bwMode="auto">
            <a:xfrm>
              <a:off x="4155" y="14068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1" name="Rectangle 44"/>
            <p:cNvSpPr>
              <a:spLocks noChangeArrowheads="1"/>
            </p:cNvSpPr>
            <p:nvPr/>
          </p:nvSpPr>
          <p:spPr bwMode="auto">
            <a:xfrm>
              <a:off x="1761" y="1441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2" name="Rectangle 45"/>
            <p:cNvSpPr>
              <a:spLocks noChangeArrowheads="1"/>
            </p:cNvSpPr>
            <p:nvPr/>
          </p:nvSpPr>
          <p:spPr bwMode="auto">
            <a:xfrm>
              <a:off x="2103" y="1441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3" name="Rectangle 46"/>
            <p:cNvSpPr>
              <a:spLocks noChangeArrowheads="1"/>
            </p:cNvSpPr>
            <p:nvPr/>
          </p:nvSpPr>
          <p:spPr bwMode="auto">
            <a:xfrm>
              <a:off x="2445" y="1441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4" name="Rectangle 47"/>
            <p:cNvSpPr>
              <a:spLocks noChangeArrowheads="1"/>
            </p:cNvSpPr>
            <p:nvPr/>
          </p:nvSpPr>
          <p:spPr bwMode="auto">
            <a:xfrm>
              <a:off x="2787" y="1441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5" name="Rectangle 48"/>
            <p:cNvSpPr>
              <a:spLocks noChangeArrowheads="1"/>
            </p:cNvSpPr>
            <p:nvPr/>
          </p:nvSpPr>
          <p:spPr bwMode="auto">
            <a:xfrm>
              <a:off x="3129" y="1441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6" name="Rectangle 49"/>
            <p:cNvSpPr>
              <a:spLocks noChangeArrowheads="1"/>
            </p:cNvSpPr>
            <p:nvPr/>
          </p:nvSpPr>
          <p:spPr bwMode="auto">
            <a:xfrm>
              <a:off x="3471" y="1441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7" name="Rectangle 50"/>
            <p:cNvSpPr>
              <a:spLocks noChangeArrowheads="1"/>
            </p:cNvSpPr>
            <p:nvPr/>
          </p:nvSpPr>
          <p:spPr bwMode="auto">
            <a:xfrm>
              <a:off x="3813" y="1441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8" name="Rectangle 51"/>
            <p:cNvSpPr>
              <a:spLocks noChangeArrowheads="1"/>
            </p:cNvSpPr>
            <p:nvPr/>
          </p:nvSpPr>
          <p:spPr bwMode="auto">
            <a:xfrm>
              <a:off x="4155" y="14410"/>
              <a:ext cx="340" cy="340"/>
            </a:xfrm>
            <a:prstGeom prst="rect">
              <a:avLst/>
            </a:prstGeom>
            <a:solidFill>
              <a:srgbClr val="D8D8D8"/>
            </a:solidFill>
            <a:ln w="9525">
              <a:solidFill>
                <a:srgbClr val="7F7F7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cxnSp>
          <p:nvCxnSpPr>
            <p:cNvPr id="209" name="AutoShape 52"/>
            <p:cNvCxnSpPr>
              <a:cxnSpLocks noChangeShapeType="1"/>
            </p:cNvCxnSpPr>
            <p:nvPr/>
          </p:nvCxnSpPr>
          <p:spPr bwMode="auto">
            <a:xfrm>
              <a:off x="1761" y="13384"/>
              <a:ext cx="2736" cy="0"/>
            </a:xfrm>
            <a:prstGeom prst="straightConnector1">
              <a:avLst/>
            </a:prstGeom>
            <a:noFill/>
            <a:ln w="38100">
              <a:solidFill>
                <a:srgbClr val="7F7F7F"/>
              </a:solidFill>
              <a:round/>
              <a:headEnd/>
              <a:tailEnd/>
            </a:ln>
          </p:spPr>
        </p:cxnSp>
        <p:cxnSp>
          <p:nvCxnSpPr>
            <p:cNvPr id="210" name="AutoShape 53"/>
            <p:cNvCxnSpPr>
              <a:cxnSpLocks noChangeShapeType="1"/>
            </p:cNvCxnSpPr>
            <p:nvPr/>
          </p:nvCxnSpPr>
          <p:spPr bwMode="auto">
            <a:xfrm>
              <a:off x="1761" y="14068"/>
              <a:ext cx="2736" cy="1"/>
            </a:xfrm>
            <a:prstGeom prst="straightConnector1">
              <a:avLst/>
            </a:prstGeom>
            <a:noFill/>
            <a:ln w="38100">
              <a:solidFill>
                <a:srgbClr val="7F7F7F"/>
              </a:solidFill>
              <a:round/>
              <a:headEnd/>
              <a:tailEnd/>
            </a:ln>
          </p:spPr>
        </p:cxnSp>
        <p:grpSp>
          <p:nvGrpSpPr>
            <p:cNvPr id="211" name="Group 54"/>
            <p:cNvGrpSpPr>
              <a:grpSpLocks/>
            </p:cNvGrpSpPr>
            <p:nvPr/>
          </p:nvGrpSpPr>
          <p:grpSpPr bwMode="auto">
            <a:xfrm>
              <a:off x="4839" y="12700"/>
              <a:ext cx="1368" cy="342"/>
              <a:chOff x="43" y="9061"/>
              <a:chExt cx="2102" cy="535"/>
            </a:xfrm>
          </p:grpSpPr>
          <p:sp>
            <p:nvSpPr>
              <p:cNvPr id="311" name="Rectangle 55"/>
              <p:cNvSpPr>
                <a:spLocks noChangeArrowheads="1"/>
              </p:cNvSpPr>
              <p:nvPr/>
            </p:nvSpPr>
            <p:spPr bwMode="auto">
              <a:xfrm>
                <a:off x="43" y="9150"/>
                <a:ext cx="2014" cy="357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312" name="Text Box 56"/>
              <p:cNvSpPr txBox="1">
                <a:spLocks noChangeArrowheads="1"/>
              </p:cNvSpPr>
              <p:nvPr/>
            </p:nvSpPr>
            <p:spPr bwMode="auto">
              <a:xfrm>
                <a:off x="43" y="9061"/>
                <a:ext cx="2102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FEM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2" name="Group 57"/>
            <p:cNvGrpSpPr>
              <a:grpSpLocks/>
            </p:cNvGrpSpPr>
            <p:nvPr/>
          </p:nvGrpSpPr>
          <p:grpSpPr bwMode="auto">
            <a:xfrm>
              <a:off x="4839" y="13042"/>
              <a:ext cx="1368" cy="342"/>
              <a:chOff x="43" y="9061"/>
              <a:chExt cx="2102" cy="535"/>
            </a:xfrm>
          </p:grpSpPr>
          <p:sp>
            <p:nvSpPr>
              <p:cNvPr id="309" name="Rectangle 58"/>
              <p:cNvSpPr>
                <a:spLocks noChangeArrowheads="1"/>
              </p:cNvSpPr>
              <p:nvPr/>
            </p:nvSpPr>
            <p:spPr bwMode="auto">
              <a:xfrm>
                <a:off x="43" y="9150"/>
                <a:ext cx="2014" cy="357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310" name="Text Box 59"/>
              <p:cNvSpPr txBox="1">
                <a:spLocks noChangeArrowheads="1"/>
              </p:cNvSpPr>
              <p:nvPr/>
            </p:nvSpPr>
            <p:spPr bwMode="auto">
              <a:xfrm>
                <a:off x="43" y="9061"/>
                <a:ext cx="2102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FEM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3" name="Group 60"/>
            <p:cNvGrpSpPr>
              <a:grpSpLocks/>
            </p:cNvGrpSpPr>
            <p:nvPr/>
          </p:nvGrpSpPr>
          <p:grpSpPr bwMode="auto">
            <a:xfrm>
              <a:off x="4839" y="13384"/>
              <a:ext cx="1368" cy="342"/>
              <a:chOff x="43" y="9061"/>
              <a:chExt cx="2102" cy="535"/>
            </a:xfrm>
          </p:grpSpPr>
          <p:sp>
            <p:nvSpPr>
              <p:cNvPr id="307" name="Rectangle 61"/>
              <p:cNvSpPr>
                <a:spLocks noChangeArrowheads="1"/>
              </p:cNvSpPr>
              <p:nvPr/>
            </p:nvSpPr>
            <p:spPr bwMode="auto">
              <a:xfrm>
                <a:off x="43" y="9150"/>
                <a:ext cx="2014" cy="357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308" name="Text Box 62"/>
              <p:cNvSpPr txBox="1">
                <a:spLocks noChangeArrowheads="1"/>
              </p:cNvSpPr>
              <p:nvPr/>
            </p:nvSpPr>
            <p:spPr bwMode="auto">
              <a:xfrm>
                <a:off x="43" y="9061"/>
                <a:ext cx="2102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dirty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FEM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4" name="Group 63"/>
            <p:cNvGrpSpPr>
              <a:grpSpLocks/>
            </p:cNvGrpSpPr>
            <p:nvPr/>
          </p:nvGrpSpPr>
          <p:grpSpPr bwMode="auto">
            <a:xfrm>
              <a:off x="4839" y="13726"/>
              <a:ext cx="1368" cy="342"/>
              <a:chOff x="43" y="9061"/>
              <a:chExt cx="2102" cy="535"/>
            </a:xfrm>
          </p:grpSpPr>
          <p:sp>
            <p:nvSpPr>
              <p:cNvPr id="305" name="Rectangle 64"/>
              <p:cNvSpPr>
                <a:spLocks noChangeArrowheads="1"/>
              </p:cNvSpPr>
              <p:nvPr/>
            </p:nvSpPr>
            <p:spPr bwMode="auto">
              <a:xfrm>
                <a:off x="43" y="9150"/>
                <a:ext cx="2014" cy="357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306" name="Text Box 65"/>
              <p:cNvSpPr txBox="1">
                <a:spLocks noChangeArrowheads="1"/>
              </p:cNvSpPr>
              <p:nvPr/>
            </p:nvSpPr>
            <p:spPr bwMode="auto">
              <a:xfrm>
                <a:off x="43" y="9061"/>
                <a:ext cx="2102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FEM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5" name="Group 66"/>
            <p:cNvGrpSpPr>
              <a:grpSpLocks/>
            </p:cNvGrpSpPr>
            <p:nvPr/>
          </p:nvGrpSpPr>
          <p:grpSpPr bwMode="auto">
            <a:xfrm>
              <a:off x="4839" y="14068"/>
              <a:ext cx="1368" cy="342"/>
              <a:chOff x="43" y="9061"/>
              <a:chExt cx="2102" cy="535"/>
            </a:xfrm>
          </p:grpSpPr>
          <p:sp>
            <p:nvSpPr>
              <p:cNvPr id="303" name="Rectangle 67"/>
              <p:cNvSpPr>
                <a:spLocks noChangeArrowheads="1"/>
              </p:cNvSpPr>
              <p:nvPr/>
            </p:nvSpPr>
            <p:spPr bwMode="auto">
              <a:xfrm>
                <a:off x="43" y="9150"/>
                <a:ext cx="2014" cy="357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304" name="Text Box 68"/>
              <p:cNvSpPr txBox="1">
                <a:spLocks noChangeArrowheads="1"/>
              </p:cNvSpPr>
              <p:nvPr/>
            </p:nvSpPr>
            <p:spPr bwMode="auto">
              <a:xfrm>
                <a:off x="43" y="9061"/>
                <a:ext cx="2102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FEM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6" name="Group 69"/>
            <p:cNvGrpSpPr>
              <a:grpSpLocks/>
            </p:cNvGrpSpPr>
            <p:nvPr/>
          </p:nvGrpSpPr>
          <p:grpSpPr bwMode="auto">
            <a:xfrm>
              <a:off x="4839" y="14410"/>
              <a:ext cx="1368" cy="342"/>
              <a:chOff x="43" y="9061"/>
              <a:chExt cx="2102" cy="535"/>
            </a:xfrm>
          </p:grpSpPr>
          <p:sp>
            <p:nvSpPr>
              <p:cNvPr id="301" name="Rectangle 70"/>
              <p:cNvSpPr>
                <a:spLocks noChangeArrowheads="1"/>
              </p:cNvSpPr>
              <p:nvPr/>
            </p:nvSpPr>
            <p:spPr bwMode="auto">
              <a:xfrm>
                <a:off x="43" y="9150"/>
                <a:ext cx="2014" cy="357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302" name="Text Box 71"/>
              <p:cNvSpPr txBox="1">
                <a:spLocks noChangeArrowheads="1"/>
              </p:cNvSpPr>
              <p:nvPr/>
            </p:nvSpPr>
            <p:spPr bwMode="auto">
              <a:xfrm>
                <a:off x="43" y="9061"/>
                <a:ext cx="2102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FEM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217" name="AutoShape 72"/>
            <p:cNvCxnSpPr>
              <a:cxnSpLocks noChangeShapeType="1"/>
            </p:cNvCxnSpPr>
            <p:nvPr/>
          </p:nvCxnSpPr>
          <p:spPr bwMode="auto">
            <a:xfrm>
              <a:off x="4497" y="12871"/>
              <a:ext cx="342" cy="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18" name="AutoShape 73"/>
            <p:cNvCxnSpPr>
              <a:cxnSpLocks noChangeShapeType="1"/>
            </p:cNvCxnSpPr>
            <p:nvPr/>
          </p:nvCxnSpPr>
          <p:spPr bwMode="auto">
            <a:xfrm>
              <a:off x="4497" y="13213"/>
              <a:ext cx="342" cy="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19" name="AutoShape 74"/>
            <p:cNvCxnSpPr>
              <a:cxnSpLocks noChangeShapeType="1"/>
            </p:cNvCxnSpPr>
            <p:nvPr/>
          </p:nvCxnSpPr>
          <p:spPr bwMode="auto">
            <a:xfrm>
              <a:off x="4497" y="13555"/>
              <a:ext cx="342" cy="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20" name="AutoShape 75"/>
            <p:cNvCxnSpPr>
              <a:cxnSpLocks noChangeShapeType="1"/>
            </p:cNvCxnSpPr>
            <p:nvPr/>
          </p:nvCxnSpPr>
          <p:spPr bwMode="auto">
            <a:xfrm>
              <a:off x="4497" y="13897"/>
              <a:ext cx="342" cy="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21" name="AutoShape 76"/>
            <p:cNvCxnSpPr>
              <a:cxnSpLocks noChangeShapeType="1"/>
            </p:cNvCxnSpPr>
            <p:nvPr/>
          </p:nvCxnSpPr>
          <p:spPr bwMode="auto">
            <a:xfrm>
              <a:off x="4497" y="14239"/>
              <a:ext cx="342" cy="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22" name="AutoShape 77"/>
            <p:cNvCxnSpPr>
              <a:cxnSpLocks noChangeShapeType="1"/>
            </p:cNvCxnSpPr>
            <p:nvPr/>
          </p:nvCxnSpPr>
          <p:spPr bwMode="auto">
            <a:xfrm>
              <a:off x="4497" y="14581"/>
              <a:ext cx="342" cy="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223" name="Rectangle 78"/>
            <p:cNvSpPr>
              <a:spLocks noChangeArrowheads="1"/>
            </p:cNvSpPr>
            <p:nvPr/>
          </p:nvSpPr>
          <p:spPr bwMode="auto">
            <a:xfrm>
              <a:off x="1704" y="12643"/>
              <a:ext cx="4503" cy="216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24" name="Text Box 79"/>
            <p:cNvSpPr txBox="1">
              <a:spLocks noChangeArrowheads="1"/>
            </p:cNvSpPr>
            <p:nvPr/>
          </p:nvSpPr>
          <p:spPr bwMode="auto">
            <a:xfrm>
              <a:off x="1533" y="14752"/>
              <a:ext cx="1596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Calibri" pitchFamily="34" charset="0"/>
                  <a:cs typeface="Arial" pitchFamily="34" charset="0"/>
                </a:rPr>
                <a:t>Detector head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5" name="Text Box 80"/>
            <p:cNvSpPr txBox="1">
              <a:spLocks noChangeArrowheads="1"/>
            </p:cNvSpPr>
            <p:nvPr/>
          </p:nvSpPr>
          <p:spPr bwMode="auto">
            <a:xfrm>
              <a:off x="2274" y="13384"/>
              <a:ext cx="1710" cy="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Calibri" pitchFamily="34" charset="0"/>
                  <a:cs typeface="Arial" pitchFamily="34" charset="0"/>
                </a:rPr>
                <a:t>Sensor/Medipix3 Hybrids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6" name="Group 81"/>
            <p:cNvGrpSpPr>
              <a:grpSpLocks/>
            </p:cNvGrpSpPr>
            <p:nvPr/>
          </p:nvGrpSpPr>
          <p:grpSpPr bwMode="auto">
            <a:xfrm>
              <a:off x="7062" y="12700"/>
              <a:ext cx="1710" cy="342"/>
              <a:chOff x="3458" y="9061"/>
              <a:chExt cx="2628" cy="535"/>
            </a:xfrm>
          </p:grpSpPr>
          <p:sp>
            <p:nvSpPr>
              <p:cNvPr id="299" name="Rectangle 82"/>
              <p:cNvSpPr>
                <a:spLocks noChangeArrowheads="1"/>
              </p:cNvSpPr>
              <p:nvPr/>
            </p:nvSpPr>
            <p:spPr bwMode="auto">
              <a:xfrm>
                <a:off x="3458" y="9150"/>
                <a:ext cx="2517" cy="357"/>
              </a:xfrm>
              <a:prstGeom prst="rect">
                <a:avLst/>
              </a:prstGeom>
              <a:solidFill>
                <a:srgbClr val="C2D6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300" name="Text Box 83"/>
              <p:cNvSpPr txBox="1">
                <a:spLocks noChangeArrowheads="1"/>
              </p:cNvSpPr>
              <p:nvPr/>
            </p:nvSpPr>
            <p:spPr bwMode="auto">
              <a:xfrm>
                <a:off x="3458" y="9061"/>
                <a:ext cx="2628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Readout Node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27" name="Group 84"/>
            <p:cNvGrpSpPr>
              <a:grpSpLocks/>
            </p:cNvGrpSpPr>
            <p:nvPr/>
          </p:nvGrpSpPr>
          <p:grpSpPr bwMode="auto">
            <a:xfrm>
              <a:off x="7062" y="13042"/>
              <a:ext cx="1710" cy="342"/>
              <a:chOff x="3458" y="9061"/>
              <a:chExt cx="2628" cy="535"/>
            </a:xfrm>
          </p:grpSpPr>
          <p:sp>
            <p:nvSpPr>
              <p:cNvPr id="297" name="Rectangle 85"/>
              <p:cNvSpPr>
                <a:spLocks noChangeArrowheads="1"/>
              </p:cNvSpPr>
              <p:nvPr/>
            </p:nvSpPr>
            <p:spPr bwMode="auto">
              <a:xfrm>
                <a:off x="3458" y="9150"/>
                <a:ext cx="2517" cy="357"/>
              </a:xfrm>
              <a:prstGeom prst="rect">
                <a:avLst/>
              </a:prstGeom>
              <a:solidFill>
                <a:srgbClr val="C2D6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298" name="Text Box 86"/>
              <p:cNvSpPr txBox="1">
                <a:spLocks noChangeArrowheads="1"/>
              </p:cNvSpPr>
              <p:nvPr/>
            </p:nvSpPr>
            <p:spPr bwMode="auto">
              <a:xfrm>
                <a:off x="3458" y="9061"/>
                <a:ext cx="2628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Readout Node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28" name="Group 87"/>
            <p:cNvGrpSpPr>
              <a:grpSpLocks/>
            </p:cNvGrpSpPr>
            <p:nvPr/>
          </p:nvGrpSpPr>
          <p:grpSpPr bwMode="auto">
            <a:xfrm>
              <a:off x="7062" y="13384"/>
              <a:ext cx="1710" cy="342"/>
              <a:chOff x="3458" y="9061"/>
              <a:chExt cx="2628" cy="535"/>
            </a:xfrm>
          </p:grpSpPr>
          <p:sp>
            <p:nvSpPr>
              <p:cNvPr id="295" name="Rectangle 88"/>
              <p:cNvSpPr>
                <a:spLocks noChangeArrowheads="1"/>
              </p:cNvSpPr>
              <p:nvPr/>
            </p:nvSpPr>
            <p:spPr bwMode="auto">
              <a:xfrm>
                <a:off x="3458" y="9150"/>
                <a:ext cx="2517" cy="357"/>
              </a:xfrm>
              <a:prstGeom prst="rect">
                <a:avLst/>
              </a:prstGeom>
              <a:solidFill>
                <a:srgbClr val="C2D6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296" name="Text Box 89"/>
              <p:cNvSpPr txBox="1">
                <a:spLocks noChangeArrowheads="1"/>
              </p:cNvSpPr>
              <p:nvPr/>
            </p:nvSpPr>
            <p:spPr bwMode="auto">
              <a:xfrm>
                <a:off x="3458" y="9061"/>
                <a:ext cx="2628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Readout Node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29" name="Group 90"/>
            <p:cNvGrpSpPr>
              <a:grpSpLocks/>
            </p:cNvGrpSpPr>
            <p:nvPr/>
          </p:nvGrpSpPr>
          <p:grpSpPr bwMode="auto">
            <a:xfrm>
              <a:off x="7062" y="13726"/>
              <a:ext cx="1710" cy="342"/>
              <a:chOff x="3458" y="9061"/>
              <a:chExt cx="2628" cy="535"/>
            </a:xfrm>
          </p:grpSpPr>
          <p:sp>
            <p:nvSpPr>
              <p:cNvPr id="293" name="Rectangle 91"/>
              <p:cNvSpPr>
                <a:spLocks noChangeArrowheads="1"/>
              </p:cNvSpPr>
              <p:nvPr/>
            </p:nvSpPr>
            <p:spPr bwMode="auto">
              <a:xfrm>
                <a:off x="3458" y="9150"/>
                <a:ext cx="2517" cy="357"/>
              </a:xfrm>
              <a:prstGeom prst="rect">
                <a:avLst/>
              </a:prstGeom>
              <a:solidFill>
                <a:srgbClr val="C2D6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294" name="Text Box 92"/>
              <p:cNvSpPr txBox="1">
                <a:spLocks noChangeArrowheads="1"/>
              </p:cNvSpPr>
              <p:nvPr/>
            </p:nvSpPr>
            <p:spPr bwMode="auto">
              <a:xfrm>
                <a:off x="3458" y="9061"/>
                <a:ext cx="2628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Readout Node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30" name="Group 93"/>
            <p:cNvGrpSpPr>
              <a:grpSpLocks/>
            </p:cNvGrpSpPr>
            <p:nvPr/>
          </p:nvGrpSpPr>
          <p:grpSpPr bwMode="auto">
            <a:xfrm>
              <a:off x="7062" y="14068"/>
              <a:ext cx="1710" cy="342"/>
              <a:chOff x="3458" y="9061"/>
              <a:chExt cx="2628" cy="535"/>
            </a:xfrm>
          </p:grpSpPr>
          <p:sp>
            <p:nvSpPr>
              <p:cNvPr id="291" name="Rectangle 94"/>
              <p:cNvSpPr>
                <a:spLocks noChangeArrowheads="1"/>
              </p:cNvSpPr>
              <p:nvPr/>
            </p:nvSpPr>
            <p:spPr bwMode="auto">
              <a:xfrm>
                <a:off x="3458" y="9150"/>
                <a:ext cx="2517" cy="357"/>
              </a:xfrm>
              <a:prstGeom prst="rect">
                <a:avLst/>
              </a:prstGeom>
              <a:solidFill>
                <a:srgbClr val="C2D6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292" name="Text Box 95"/>
              <p:cNvSpPr txBox="1">
                <a:spLocks noChangeArrowheads="1"/>
              </p:cNvSpPr>
              <p:nvPr/>
            </p:nvSpPr>
            <p:spPr bwMode="auto">
              <a:xfrm>
                <a:off x="3458" y="9061"/>
                <a:ext cx="2628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Readout Node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31" name="Group 96"/>
            <p:cNvGrpSpPr>
              <a:grpSpLocks/>
            </p:cNvGrpSpPr>
            <p:nvPr/>
          </p:nvGrpSpPr>
          <p:grpSpPr bwMode="auto">
            <a:xfrm>
              <a:off x="7062" y="14410"/>
              <a:ext cx="1710" cy="342"/>
              <a:chOff x="3458" y="9061"/>
              <a:chExt cx="2628" cy="535"/>
            </a:xfrm>
          </p:grpSpPr>
          <p:sp>
            <p:nvSpPr>
              <p:cNvPr id="289" name="Rectangle 97"/>
              <p:cNvSpPr>
                <a:spLocks noChangeArrowheads="1"/>
              </p:cNvSpPr>
              <p:nvPr/>
            </p:nvSpPr>
            <p:spPr bwMode="auto">
              <a:xfrm>
                <a:off x="3458" y="9150"/>
                <a:ext cx="2517" cy="357"/>
              </a:xfrm>
              <a:prstGeom prst="rect">
                <a:avLst/>
              </a:prstGeom>
              <a:solidFill>
                <a:srgbClr val="C2D6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290" name="Text Box 98"/>
              <p:cNvSpPr txBox="1">
                <a:spLocks noChangeArrowheads="1"/>
              </p:cNvSpPr>
              <p:nvPr/>
            </p:nvSpPr>
            <p:spPr bwMode="auto">
              <a:xfrm>
                <a:off x="3458" y="9061"/>
                <a:ext cx="2628" cy="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Readout Node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32" name="Group 99"/>
            <p:cNvGrpSpPr>
              <a:grpSpLocks/>
            </p:cNvGrpSpPr>
            <p:nvPr/>
          </p:nvGrpSpPr>
          <p:grpSpPr bwMode="auto">
            <a:xfrm>
              <a:off x="7062" y="12358"/>
              <a:ext cx="1710" cy="342"/>
              <a:chOff x="3458" y="8527"/>
              <a:chExt cx="2628" cy="534"/>
            </a:xfrm>
          </p:grpSpPr>
          <p:sp>
            <p:nvSpPr>
              <p:cNvPr id="287" name="Rectangle 100"/>
              <p:cNvSpPr>
                <a:spLocks noChangeArrowheads="1"/>
              </p:cNvSpPr>
              <p:nvPr/>
            </p:nvSpPr>
            <p:spPr bwMode="auto">
              <a:xfrm>
                <a:off x="3458" y="8616"/>
                <a:ext cx="2517" cy="356"/>
              </a:xfrm>
              <a:prstGeom prst="rect">
                <a:avLst/>
              </a:prstGeom>
              <a:solidFill>
                <a:srgbClr val="92CDD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sp>
            <p:nvSpPr>
              <p:cNvPr id="288" name="Text Box 101"/>
              <p:cNvSpPr txBox="1">
                <a:spLocks noChangeArrowheads="1"/>
              </p:cNvSpPr>
              <p:nvPr/>
            </p:nvSpPr>
            <p:spPr bwMode="auto">
              <a:xfrm>
                <a:off x="3458" y="8527"/>
                <a:ext cx="2628" cy="5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1100" b="0" i="0" u="none" strike="noStrike" cap="none" normalizeH="0" baseline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Calibri" pitchFamily="34" charset="0"/>
                    <a:cs typeface="Arial" pitchFamily="34" charset="0"/>
                  </a:rPr>
                  <a:t>Master Node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33" name="Group 102"/>
            <p:cNvGrpSpPr>
              <a:grpSpLocks/>
            </p:cNvGrpSpPr>
            <p:nvPr/>
          </p:nvGrpSpPr>
          <p:grpSpPr bwMode="auto">
            <a:xfrm>
              <a:off x="6150" y="14467"/>
              <a:ext cx="912" cy="228"/>
              <a:chOff x="6150" y="15037"/>
              <a:chExt cx="912" cy="228"/>
            </a:xfrm>
          </p:grpSpPr>
          <p:cxnSp>
            <p:nvCxnSpPr>
              <p:cNvPr id="283" name="AutoShape 103"/>
              <p:cNvCxnSpPr>
                <a:cxnSpLocks noChangeShapeType="1"/>
              </p:cNvCxnSpPr>
              <p:nvPr/>
            </p:nvCxnSpPr>
            <p:spPr bwMode="auto">
              <a:xfrm>
                <a:off x="6150" y="15094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84" name="Oval 104"/>
              <p:cNvSpPr>
                <a:spLocks noChangeArrowheads="1"/>
              </p:cNvSpPr>
              <p:nvPr/>
            </p:nvSpPr>
            <p:spPr bwMode="auto">
              <a:xfrm>
                <a:off x="6549" y="15037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285" name="AutoShape 105"/>
              <p:cNvCxnSpPr>
                <a:cxnSpLocks noChangeShapeType="1"/>
              </p:cNvCxnSpPr>
              <p:nvPr/>
            </p:nvCxnSpPr>
            <p:spPr bwMode="auto">
              <a:xfrm>
                <a:off x="6150" y="15208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86" name="Oval 106"/>
              <p:cNvSpPr>
                <a:spLocks noChangeArrowheads="1"/>
              </p:cNvSpPr>
              <p:nvPr/>
            </p:nvSpPr>
            <p:spPr bwMode="auto">
              <a:xfrm>
                <a:off x="6549" y="15208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4" name="Group 107"/>
            <p:cNvGrpSpPr>
              <a:grpSpLocks/>
            </p:cNvGrpSpPr>
            <p:nvPr/>
          </p:nvGrpSpPr>
          <p:grpSpPr bwMode="auto">
            <a:xfrm>
              <a:off x="6150" y="14125"/>
              <a:ext cx="912" cy="228"/>
              <a:chOff x="6150" y="15037"/>
              <a:chExt cx="912" cy="228"/>
            </a:xfrm>
          </p:grpSpPr>
          <p:cxnSp>
            <p:nvCxnSpPr>
              <p:cNvPr id="279" name="AutoShape 108"/>
              <p:cNvCxnSpPr>
                <a:cxnSpLocks noChangeShapeType="1"/>
              </p:cNvCxnSpPr>
              <p:nvPr/>
            </p:nvCxnSpPr>
            <p:spPr bwMode="auto">
              <a:xfrm>
                <a:off x="6150" y="15094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80" name="Oval 109"/>
              <p:cNvSpPr>
                <a:spLocks noChangeArrowheads="1"/>
              </p:cNvSpPr>
              <p:nvPr/>
            </p:nvSpPr>
            <p:spPr bwMode="auto">
              <a:xfrm>
                <a:off x="6549" y="15037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281" name="AutoShape 110"/>
              <p:cNvCxnSpPr>
                <a:cxnSpLocks noChangeShapeType="1"/>
              </p:cNvCxnSpPr>
              <p:nvPr/>
            </p:nvCxnSpPr>
            <p:spPr bwMode="auto">
              <a:xfrm>
                <a:off x="6150" y="15208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82" name="Oval 111"/>
              <p:cNvSpPr>
                <a:spLocks noChangeArrowheads="1"/>
              </p:cNvSpPr>
              <p:nvPr/>
            </p:nvSpPr>
            <p:spPr bwMode="auto">
              <a:xfrm>
                <a:off x="6549" y="15208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5" name="Group 112"/>
            <p:cNvGrpSpPr>
              <a:grpSpLocks/>
            </p:cNvGrpSpPr>
            <p:nvPr/>
          </p:nvGrpSpPr>
          <p:grpSpPr bwMode="auto">
            <a:xfrm>
              <a:off x="6150" y="13783"/>
              <a:ext cx="912" cy="228"/>
              <a:chOff x="6150" y="15037"/>
              <a:chExt cx="912" cy="228"/>
            </a:xfrm>
          </p:grpSpPr>
          <p:cxnSp>
            <p:nvCxnSpPr>
              <p:cNvPr id="275" name="AutoShape 113"/>
              <p:cNvCxnSpPr>
                <a:cxnSpLocks noChangeShapeType="1"/>
              </p:cNvCxnSpPr>
              <p:nvPr/>
            </p:nvCxnSpPr>
            <p:spPr bwMode="auto">
              <a:xfrm>
                <a:off x="6150" y="15094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76" name="Oval 114"/>
              <p:cNvSpPr>
                <a:spLocks noChangeArrowheads="1"/>
              </p:cNvSpPr>
              <p:nvPr/>
            </p:nvSpPr>
            <p:spPr bwMode="auto">
              <a:xfrm>
                <a:off x="6549" y="15037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277" name="AutoShape 115"/>
              <p:cNvCxnSpPr>
                <a:cxnSpLocks noChangeShapeType="1"/>
              </p:cNvCxnSpPr>
              <p:nvPr/>
            </p:nvCxnSpPr>
            <p:spPr bwMode="auto">
              <a:xfrm>
                <a:off x="6150" y="15208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78" name="Oval 116"/>
              <p:cNvSpPr>
                <a:spLocks noChangeArrowheads="1"/>
              </p:cNvSpPr>
              <p:nvPr/>
            </p:nvSpPr>
            <p:spPr bwMode="auto">
              <a:xfrm>
                <a:off x="6549" y="15208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6" name="Group 117"/>
            <p:cNvGrpSpPr>
              <a:grpSpLocks/>
            </p:cNvGrpSpPr>
            <p:nvPr/>
          </p:nvGrpSpPr>
          <p:grpSpPr bwMode="auto">
            <a:xfrm>
              <a:off x="6150" y="13441"/>
              <a:ext cx="912" cy="228"/>
              <a:chOff x="6150" y="15037"/>
              <a:chExt cx="912" cy="228"/>
            </a:xfrm>
          </p:grpSpPr>
          <p:cxnSp>
            <p:nvCxnSpPr>
              <p:cNvPr id="271" name="AutoShape 118"/>
              <p:cNvCxnSpPr>
                <a:cxnSpLocks noChangeShapeType="1"/>
              </p:cNvCxnSpPr>
              <p:nvPr/>
            </p:nvCxnSpPr>
            <p:spPr bwMode="auto">
              <a:xfrm>
                <a:off x="6150" y="15094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72" name="Oval 119"/>
              <p:cNvSpPr>
                <a:spLocks noChangeArrowheads="1"/>
              </p:cNvSpPr>
              <p:nvPr/>
            </p:nvSpPr>
            <p:spPr bwMode="auto">
              <a:xfrm>
                <a:off x="6549" y="15037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273" name="AutoShape 120"/>
              <p:cNvCxnSpPr>
                <a:cxnSpLocks noChangeShapeType="1"/>
              </p:cNvCxnSpPr>
              <p:nvPr/>
            </p:nvCxnSpPr>
            <p:spPr bwMode="auto">
              <a:xfrm>
                <a:off x="6150" y="15208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74" name="Oval 121"/>
              <p:cNvSpPr>
                <a:spLocks noChangeArrowheads="1"/>
              </p:cNvSpPr>
              <p:nvPr/>
            </p:nvSpPr>
            <p:spPr bwMode="auto">
              <a:xfrm>
                <a:off x="6549" y="15208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7" name="Group 122"/>
            <p:cNvGrpSpPr>
              <a:grpSpLocks/>
            </p:cNvGrpSpPr>
            <p:nvPr/>
          </p:nvGrpSpPr>
          <p:grpSpPr bwMode="auto">
            <a:xfrm>
              <a:off x="6150" y="13099"/>
              <a:ext cx="912" cy="228"/>
              <a:chOff x="6150" y="15037"/>
              <a:chExt cx="912" cy="228"/>
            </a:xfrm>
          </p:grpSpPr>
          <p:cxnSp>
            <p:nvCxnSpPr>
              <p:cNvPr id="267" name="AutoShape 123"/>
              <p:cNvCxnSpPr>
                <a:cxnSpLocks noChangeShapeType="1"/>
              </p:cNvCxnSpPr>
              <p:nvPr/>
            </p:nvCxnSpPr>
            <p:spPr bwMode="auto">
              <a:xfrm>
                <a:off x="6150" y="15094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68" name="Oval 124"/>
              <p:cNvSpPr>
                <a:spLocks noChangeArrowheads="1"/>
              </p:cNvSpPr>
              <p:nvPr/>
            </p:nvSpPr>
            <p:spPr bwMode="auto">
              <a:xfrm>
                <a:off x="6549" y="15037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269" name="AutoShape 125"/>
              <p:cNvCxnSpPr>
                <a:cxnSpLocks noChangeShapeType="1"/>
              </p:cNvCxnSpPr>
              <p:nvPr/>
            </p:nvCxnSpPr>
            <p:spPr bwMode="auto">
              <a:xfrm>
                <a:off x="6150" y="15208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70" name="Oval 126"/>
              <p:cNvSpPr>
                <a:spLocks noChangeArrowheads="1"/>
              </p:cNvSpPr>
              <p:nvPr/>
            </p:nvSpPr>
            <p:spPr bwMode="auto">
              <a:xfrm>
                <a:off x="6549" y="15208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238" name="Group 127"/>
            <p:cNvGrpSpPr>
              <a:grpSpLocks/>
            </p:cNvGrpSpPr>
            <p:nvPr/>
          </p:nvGrpSpPr>
          <p:grpSpPr bwMode="auto">
            <a:xfrm>
              <a:off x="6150" y="12757"/>
              <a:ext cx="912" cy="228"/>
              <a:chOff x="6150" y="15037"/>
              <a:chExt cx="912" cy="228"/>
            </a:xfrm>
          </p:grpSpPr>
          <p:cxnSp>
            <p:nvCxnSpPr>
              <p:cNvPr id="263" name="AutoShape 128"/>
              <p:cNvCxnSpPr>
                <a:cxnSpLocks noChangeShapeType="1"/>
              </p:cNvCxnSpPr>
              <p:nvPr/>
            </p:nvCxnSpPr>
            <p:spPr bwMode="auto">
              <a:xfrm>
                <a:off x="6150" y="15094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64" name="Oval 129"/>
              <p:cNvSpPr>
                <a:spLocks noChangeArrowheads="1"/>
              </p:cNvSpPr>
              <p:nvPr/>
            </p:nvSpPr>
            <p:spPr bwMode="auto">
              <a:xfrm>
                <a:off x="6549" y="15037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  <p:cxnSp>
            <p:nvCxnSpPr>
              <p:cNvPr id="265" name="AutoShape 130"/>
              <p:cNvCxnSpPr>
                <a:cxnSpLocks noChangeShapeType="1"/>
              </p:cNvCxnSpPr>
              <p:nvPr/>
            </p:nvCxnSpPr>
            <p:spPr bwMode="auto">
              <a:xfrm>
                <a:off x="6150" y="15208"/>
                <a:ext cx="912" cy="0"/>
              </a:xfrm>
              <a:prstGeom prst="straightConnector1">
                <a:avLst/>
              </a:prstGeom>
              <a:noFill/>
              <a:ln w="9525">
                <a:solidFill>
                  <a:srgbClr val="E36C0A"/>
                </a:solidFill>
                <a:round/>
                <a:headEnd/>
                <a:tailEnd/>
              </a:ln>
            </p:spPr>
          </p:cxnSp>
          <p:sp>
            <p:nvSpPr>
              <p:cNvPr id="266" name="Oval 131"/>
              <p:cNvSpPr>
                <a:spLocks noChangeArrowheads="1"/>
              </p:cNvSpPr>
              <p:nvPr/>
            </p:nvSpPr>
            <p:spPr bwMode="auto">
              <a:xfrm>
                <a:off x="6549" y="15208"/>
                <a:ext cx="57" cy="5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E36C0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239" name="Text Box 132"/>
            <p:cNvSpPr txBox="1">
              <a:spLocks noChangeArrowheads="1"/>
            </p:cNvSpPr>
            <p:nvPr/>
          </p:nvSpPr>
          <p:spPr bwMode="auto">
            <a:xfrm>
              <a:off x="5808" y="14638"/>
              <a:ext cx="1596" cy="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Calibri" pitchFamily="34" charset="0"/>
                  <a:cs typeface="Arial" pitchFamily="34" charset="0"/>
                </a:rPr>
                <a:t>10GigE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Calibri" pitchFamily="34" charset="0"/>
                  <a:cs typeface="Arial" pitchFamily="34" charset="0"/>
                </a:rPr>
                <a:t>Optical Links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0" name="Rectangle 133"/>
            <p:cNvSpPr>
              <a:spLocks noChangeArrowheads="1"/>
            </p:cNvSpPr>
            <p:nvPr/>
          </p:nvSpPr>
          <p:spPr bwMode="auto">
            <a:xfrm>
              <a:off x="9456" y="13270"/>
              <a:ext cx="969" cy="570"/>
            </a:xfrm>
            <a:prstGeom prst="rect">
              <a:avLst/>
            </a:prstGeom>
            <a:solidFill>
              <a:srgbClr val="E5B8B7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grpSp>
          <p:nvGrpSpPr>
            <p:cNvPr id="241" name="Group 134"/>
            <p:cNvGrpSpPr>
              <a:grpSpLocks/>
            </p:cNvGrpSpPr>
            <p:nvPr/>
          </p:nvGrpSpPr>
          <p:grpSpPr bwMode="auto">
            <a:xfrm>
              <a:off x="9570" y="13441"/>
              <a:ext cx="741" cy="229"/>
              <a:chOff x="9513" y="14524"/>
              <a:chExt cx="741" cy="229"/>
            </a:xfrm>
          </p:grpSpPr>
          <p:cxnSp>
            <p:nvCxnSpPr>
              <p:cNvPr id="257" name="AutoShape 135"/>
              <p:cNvCxnSpPr>
                <a:cxnSpLocks noChangeShapeType="1"/>
              </p:cNvCxnSpPr>
              <p:nvPr/>
            </p:nvCxnSpPr>
            <p:spPr bwMode="auto">
              <a:xfrm>
                <a:off x="10026" y="14524"/>
                <a:ext cx="228" cy="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58" name="AutoShape 136"/>
              <p:cNvCxnSpPr>
                <a:cxnSpLocks noChangeShapeType="1"/>
              </p:cNvCxnSpPr>
              <p:nvPr/>
            </p:nvCxnSpPr>
            <p:spPr bwMode="auto">
              <a:xfrm>
                <a:off x="10026" y="14752"/>
                <a:ext cx="228" cy="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59" name="AutoShape 137"/>
              <p:cNvCxnSpPr>
                <a:cxnSpLocks noChangeShapeType="1"/>
              </p:cNvCxnSpPr>
              <p:nvPr/>
            </p:nvCxnSpPr>
            <p:spPr bwMode="auto">
              <a:xfrm flipH="1">
                <a:off x="9513" y="14524"/>
                <a:ext cx="228" cy="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60" name="AutoShape 138"/>
              <p:cNvCxnSpPr>
                <a:cxnSpLocks noChangeShapeType="1"/>
              </p:cNvCxnSpPr>
              <p:nvPr/>
            </p:nvCxnSpPr>
            <p:spPr bwMode="auto">
              <a:xfrm flipH="1">
                <a:off x="9513" y="14752"/>
                <a:ext cx="228" cy="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61" name="AutoShape 139"/>
              <p:cNvCxnSpPr>
                <a:cxnSpLocks noChangeShapeType="1"/>
              </p:cNvCxnSpPr>
              <p:nvPr/>
            </p:nvCxnSpPr>
            <p:spPr bwMode="auto">
              <a:xfrm>
                <a:off x="9741" y="14524"/>
                <a:ext cx="285" cy="22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262" name="AutoShape 140"/>
              <p:cNvCxnSpPr>
                <a:cxnSpLocks noChangeShapeType="1"/>
              </p:cNvCxnSpPr>
              <p:nvPr/>
            </p:nvCxnSpPr>
            <p:spPr bwMode="auto">
              <a:xfrm flipV="1">
                <a:off x="9741" y="14524"/>
                <a:ext cx="285" cy="22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</p:grpSp>
        <p:sp>
          <p:nvSpPr>
            <p:cNvPr id="242" name="Text Box 141"/>
            <p:cNvSpPr txBox="1">
              <a:spLocks noChangeArrowheads="1"/>
            </p:cNvSpPr>
            <p:nvPr/>
          </p:nvSpPr>
          <p:spPr bwMode="auto">
            <a:xfrm>
              <a:off x="9342" y="13840"/>
              <a:ext cx="1197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0" i="0" u="none" strike="noStrike" cap="none" normalizeH="0" baseline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Calibri" pitchFamily="34" charset="0"/>
                  <a:cs typeface="Arial" pitchFamily="34" charset="0"/>
                </a:rPr>
                <a:t>Network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43" name="AutoShape 142"/>
            <p:cNvCxnSpPr>
              <a:cxnSpLocks noChangeShapeType="1"/>
              <a:stCxn id="290" idx="3"/>
              <a:endCxn id="240" idx="1"/>
            </p:cNvCxnSpPr>
            <p:nvPr/>
          </p:nvCxnSpPr>
          <p:spPr bwMode="auto">
            <a:xfrm flipV="1">
              <a:off x="8772" y="13555"/>
              <a:ext cx="684" cy="102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44" name="AutoShape 143"/>
            <p:cNvCxnSpPr>
              <a:cxnSpLocks noChangeShapeType="1"/>
              <a:stCxn id="240" idx="1"/>
              <a:endCxn id="292" idx="3"/>
            </p:cNvCxnSpPr>
            <p:nvPr/>
          </p:nvCxnSpPr>
          <p:spPr bwMode="auto">
            <a:xfrm flipH="1">
              <a:off x="8772" y="13555"/>
              <a:ext cx="684" cy="6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45" name="AutoShape 144"/>
            <p:cNvCxnSpPr>
              <a:cxnSpLocks noChangeShapeType="1"/>
              <a:stCxn id="240" idx="1"/>
              <a:endCxn id="294" idx="3"/>
            </p:cNvCxnSpPr>
            <p:nvPr/>
          </p:nvCxnSpPr>
          <p:spPr bwMode="auto">
            <a:xfrm flipH="1">
              <a:off x="8772" y="13555"/>
              <a:ext cx="684" cy="34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46" name="AutoShape 145"/>
            <p:cNvCxnSpPr>
              <a:cxnSpLocks noChangeShapeType="1"/>
              <a:stCxn id="240" idx="1"/>
              <a:endCxn id="296" idx="3"/>
            </p:cNvCxnSpPr>
            <p:nvPr/>
          </p:nvCxnSpPr>
          <p:spPr bwMode="auto">
            <a:xfrm flipH="1">
              <a:off x="8772" y="13555"/>
              <a:ext cx="684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47" name="AutoShape 146"/>
            <p:cNvCxnSpPr>
              <a:cxnSpLocks noChangeShapeType="1"/>
              <a:stCxn id="240" idx="1"/>
              <a:endCxn id="298" idx="3"/>
            </p:cNvCxnSpPr>
            <p:nvPr/>
          </p:nvCxnSpPr>
          <p:spPr bwMode="auto">
            <a:xfrm flipH="1" flipV="1">
              <a:off x="8772" y="13213"/>
              <a:ext cx="684" cy="34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48" name="AutoShape 147"/>
            <p:cNvCxnSpPr>
              <a:cxnSpLocks noChangeShapeType="1"/>
              <a:stCxn id="240" idx="1"/>
              <a:endCxn id="300" idx="3"/>
            </p:cNvCxnSpPr>
            <p:nvPr/>
          </p:nvCxnSpPr>
          <p:spPr bwMode="auto">
            <a:xfrm flipH="1" flipV="1">
              <a:off x="8772" y="12871"/>
              <a:ext cx="684" cy="6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49" name="AutoShape 148"/>
            <p:cNvCxnSpPr>
              <a:cxnSpLocks noChangeShapeType="1"/>
              <a:stCxn id="240" idx="1"/>
              <a:endCxn id="288" idx="3"/>
            </p:cNvCxnSpPr>
            <p:nvPr/>
          </p:nvCxnSpPr>
          <p:spPr bwMode="auto">
            <a:xfrm flipH="1" flipV="1">
              <a:off x="8772" y="12529"/>
              <a:ext cx="684" cy="102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50" name="AutoShape 149"/>
            <p:cNvCxnSpPr>
              <a:cxnSpLocks noChangeShapeType="1"/>
            </p:cNvCxnSpPr>
            <p:nvPr/>
          </p:nvCxnSpPr>
          <p:spPr bwMode="auto">
            <a:xfrm flipH="1">
              <a:off x="8715" y="13212"/>
              <a:ext cx="5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51" name="AutoShape 150"/>
            <p:cNvCxnSpPr>
              <a:cxnSpLocks noChangeShapeType="1"/>
            </p:cNvCxnSpPr>
            <p:nvPr/>
          </p:nvCxnSpPr>
          <p:spPr bwMode="auto">
            <a:xfrm flipH="1">
              <a:off x="8715" y="14581"/>
              <a:ext cx="5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52" name="AutoShape 151"/>
            <p:cNvCxnSpPr>
              <a:cxnSpLocks noChangeShapeType="1"/>
            </p:cNvCxnSpPr>
            <p:nvPr/>
          </p:nvCxnSpPr>
          <p:spPr bwMode="auto">
            <a:xfrm flipH="1">
              <a:off x="8715" y="14239"/>
              <a:ext cx="5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53" name="AutoShape 152"/>
            <p:cNvCxnSpPr>
              <a:cxnSpLocks noChangeShapeType="1"/>
            </p:cNvCxnSpPr>
            <p:nvPr/>
          </p:nvCxnSpPr>
          <p:spPr bwMode="auto">
            <a:xfrm flipH="1">
              <a:off x="8715" y="13555"/>
              <a:ext cx="5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54" name="AutoShape 153"/>
            <p:cNvCxnSpPr>
              <a:cxnSpLocks noChangeShapeType="1"/>
            </p:cNvCxnSpPr>
            <p:nvPr/>
          </p:nvCxnSpPr>
          <p:spPr bwMode="auto">
            <a:xfrm flipH="1">
              <a:off x="8715" y="12871"/>
              <a:ext cx="5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55" name="AutoShape 154"/>
            <p:cNvCxnSpPr>
              <a:cxnSpLocks noChangeShapeType="1"/>
            </p:cNvCxnSpPr>
            <p:nvPr/>
          </p:nvCxnSpPr>
          <p:spPr bwMode="auto">
            <a:xfrm flipH="1">
              <a:off x="8715" y="13897"/>
              <a:ext cx="5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256" name="AutoShape 155"/>
            <p:cNvCxnSpPr>
              <a:cxnSpLocks noChangeShapeType="1"/>
            </p:cNvCxnSpPr>
            <p:nvPr/>
          </p:nvCxnSpPr>
          <p:spPr bwMode="auto">
            <a:xfrm flipH="1">
              <a:off x="8715" y="12528"/>
              <a:ext cx="5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9369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Thread File Writes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Lustre 1.8</a:t>
            </a:r>
          </a:p>
          <a:p>
            <a:pPr lvl="1"/>
            <a:r>
              <a:rPr lang="en-GB" dirty="0" smtClean="0"/>
              <a:t>115 MB, 1 </a:t>
            </a:r>
            <a:r>
              <a:rPr lang="en-GB" dirty="0" err="1" smtClean="0"/>
              <a:t>GbE</a:t>
            </a:r>
            <a:endParaRPr lang="en-GB" dirty="0" smtClean="0"/>
          </a:p>
          <a:p>
            <a:pPr lvl="1"/>
            <a:r>
              <a:rPr lang="en-GB" dirty="0" smtClean="0"/>
              <a:t>~400 MB/s, 10 </a:t>
            </a:r>
            <a:r>
              <a:rPr lang="en-GB" dirty="0" err="1" smtClean="0"/>
              <a:t>GbE</a:t>
            </a:r>
            <a:r>
              <a:rPr lang="en-GB" dirty="0" smtClean="0"/>
              <a:t> with checksums on</a:t>
            </a:r>
          </a:p>
          <a:p>
            <a:pPr lvl="1"/>
            <a:r>
              <a:rPr lang="en-GB" dirty="0" smtClean="0"/>
              <a:t>~750 MB/s, 10 </a:t>
            </a:r>
            <a:r>
              <a:rPr lang="en-GB" dirty="0" err="1" smtClean="0"/>
              <a:t>GbE</a:t>
            </a:r>
            <a:r>
              <a:rPr lang="en-GB" dirty="0" smtClean="0"/>
              <a:t> with checksums off</a:t>
            </a:r>
          </a:p>
          <a:p>
            <a:pPr lvl="1"/>
            <a:r>
              <a:rPr lang="en-GB" dirty="0" smtClean="0"/>
              <a:t>Reports of ~ 1100 MB/s with IB</a:t>
            </a:r>
          </a:p>
          <a:p>
            <a:pPr lvl="1"/>
            <a:r>
              <a:rPr lang="en-GB" dirty="0" smtClean="0"/>
              <a:t>Client thread saturates 100% of 1 core.</a:t>
            </a:r>
          </a:p>
          <a:p>
            <a:r>
              <a:rPr lang="en-GB" dirty="0" smtClean="0"/>
              <a:t>2.3.0 Servers, 1.8.8 Clients</a:t>
            </a:r>
          </a:p>
          <a:p>
            <a:pPr lvl="1"/>
            <a:r>
              <a:rPr lang="en-GB" dirty="0" smtClean="0"/>
              <a:t>~500 MB/s, 10 </a:t>
            </a:r>
            <a:r>
              <a:rPr lang="en-GB" dirty="0" err="1" smtClean="0"/>
              <a:t>GbE</a:t>
            </a:r>
            <a:r>
              <a:rPr lang="en-GB" dirty="0" smtClean="0"/>
              <a:t> with checksums on</a:t>
            </a:r>
          </a:p>
          <a:p>
            <a:pPr lvl="1"/>
            <a:r>
              <a:rPr lang="en-GB" dirty="0" smtClean="0"/>
              <a:t>~700 MB/s, 10 </a:t>
            </a:r>
            <a:r>
              <a:rPr lang="en-GB" dirty="0" err="1" smtClean="0"/>
              <a:t>GbE</a:t>
            </a:r>
            <a:r>
              <a:rPr lang="en-GB" dirty="0" smtClean="0"/>
              <a:t> with checksums off</a:t>
            </a:r>
          </a:p>
          <a:p>
            <a:r>
              <a:rPr lang="en-GB" dirty="0" smtClean="0"/>
              <a:t>2.3.0 Servers, 2.3.0 Clients</a:t>
            </a:r>
          </a:p>
          <a:p>
            <a:pPr lvl="1"/>
            <a:r>
              <a:rPr lang="en-GB" dirty="0" smtClean="0"/>
              <a:t>~440 MB/s, 10 </a:t>
            </a:r>
            <a:r>
              <a:rPr lang="en-GB" dirty="0" err="1" smtClean="0"/>
              <a:t>GbE</a:t>
            </a:r>
            <a:r>
              <a:rPr lang="en-GB" dirty="0" smtClean="0"/>
              <a:t> (no difference with or without checksums)</a:t>
            </a:r>
          </a:p>
          <a:p>
            <a:pPr lvl="1"/>
            <a:r>
              <a:rPr lang="en-GB" dirty="0" smtClean="0"/>
              <a:t>Big difference when writing less data than the client has RAM.</a:t>
            </a:r>
          </a:p>
          <a:p>
            <a:pPr lvl="1"/>
            <a:r>
              <a:rPr lang="en-GB" dirty="0" smtClean="0"/>
              <a:t>Servers are relatively old by today's standards (Dell 2970).</a:t>
            </a:r>
          </a:p>
          <a:p>
            <a:pPr lvl="1"/>
            <a:r>
              <a:rPr lang="en-GB" dirty="0" smtClean="0"/>
              <a:t>Still see some client thread saturation</a:t>
            </a:r>
          </a:p>
          <a:p>
            <a:r>
              <a:rPr lang="en-GB" dirty="0" smtClean="0"/>
              <a:t>GPFS</a:t>
            </a:r>
          </a:p>
          <a:p>
            <a:pPr lvl="1"/>
            <a:r>
              <a:rPr lang="en-GB" dirty="0" smtClean="0"/>
              <a:t>115 MB/s, 1 </a:t>
            </a:r>
            <a:r>
              <a:rPr lang="en-GB" dirty="0" err="1" smtClean="0"/>
              <a:t>GbE</a:t>
            </a:r>
            <a:endParaRPr lang="en-GB" dirty="0" smtClean="0"/>
          </a:p>
          <a:p>
            <a:pPr lvl="1"/>
            <a:r>
              <a:rPr lang="en-GB" dirty="0" smtClean="0"/>
              <a:t>1150 MB/s, 10 </a:t>
            </a:r>
            <a:r>
              <a:rPr lang="en-GB" dirty="0" err="1" smtClean="0"/>
              <a:t>GbE</a:t>
            </a:r>
            <a:endParaRPr lang="en-GB" dirty="0" smtClean="0"/>
          </a:p>
          <a:p>
            <a:pPr lvl="1"/>
            <a:r>
              <a:rPr lang="en-GB" dirty="0" smtClean="0"/>
              <a:t>2294 MB/s, 2 x 10 </a:t>
            </a:r>
            <a:r>
              <a:rPr lang="en-GB" dirty="0" err="1" smtClean="0"/>
              <a:t>GbE</a:t>
            </a:r>
            <a:endParaRPr lang="en-GB" dirty="0" smtClean="0"/>
          </a:p>
          <a:p>
            <a:pPr lvl="1"/>
            <a:r>
              <a:rPr lang="en-GB" dirty="0" smtClean="0"/>
              <a:t>2100 MB/s, QDR IB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92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more numbers...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Aggregate file system throughputs:</a:t>
            </a:r>
          </a:p>
          <a:p>
            <a:pPr lvl="1"/>
            <a:r>
              <a:rPr lang="en-GB" dirty="0" smtClean="0"/>
              <a:t>First Diamond Lustre system: ~3 GB/sec</a:t>
            </a:r>
          </a:p>
          <a:p>
            <a:pPr lvl="1"/>
            <a:r>
              <a:rPr lang="en-GB" dirty="0" smtClean="0"/>
              <a:t>Second Diamond Lustre system: ~5-6 GB/sec</a:t>
            </a:r>
          </a:p>
          <a:p>
            <a:pPr lvl="1"/>
            <a:r>
              <a:rPr lang="en-GB" dirty="0" smtClean="0"/>
              <a:t>New Diamond GPFS system: &gt; 20 GB/sec</a:t>
            </a:r>
          </a:p>
          <a:p>
            <a:r>
              <a:rPr lang="en-GB" dirty="0" smtClean="0"/>
              <a:t>Compression:</a:t>
            </a:r>
          </a:p>
          <a:p>
            <a:pPr lvl="1"/>
            <a:r>
              <a:rPr lang="en-GB" dirty="0" err="1" smtClean="0"/>
              <a:t>Dectris</a:t>
            </a:r>
            <a:r>
              <a:rPr lang="en-GB" dirty="0" smtClean="0"/>
              <a:t> proposing LZ4</a:t>
            </a:r>
          </a:p>
          <a:p>
            <a:pPr lvl="2"/>
            <a:r>
              <a:rPr lang="en-GB" dirty="0" smtClean="0"/>
              <a:t>1.3 GB/sec/thread compression</a:t>
            </a:r>
          </a:p>
          <a:p>
            <a:pPr lvl="2"/>
            <a:r>
              <a:rPr lang="en-GB" dirty="0" smtClean="0"/>
              <a:t>Diffraction compression: 30-60x</a:t>
            </a:r>
          </a:p>
          <a:p>
            <a:pPr lvl="2"/>
            <a:r>
              <a:rPr lang="en-GB" dirty="0" err="1" smtClean="0"/>
              <a:t>BioSAXS</a:t>
            </a:r>
            <a:r>
              <a:rPr lang="en-GB" dirty="0" smtClean="0"/>
              <a:t> compression: ~100x</a:t>
            </a:r>
          </a:p>
          <a:p>
            <a:pPr lvl="2"/>
            <a:r>
              <a:rPr lang="en-GB" dirty="0" smtClean="0"/>
              <a:t>Imaging compression: negligible...</a:t>
            </a:r>
          </a:p>
          <a:p>
            <a:pPr lvl="1"/>
            <a:r>
              <a:rPr lang="en-GB" dirty="0" smtClean="0"/>
              <a:t>However, in library HDF5 compression has a maximum throughput of ~500 MB/sec (for No-Op compression).</a:t>
            </a:r>
          </a:p>
        </p:txBody>
      </p:sp>
    </p:spTree>
    <p:extLst>
      <p:ext uri="{BB962C8B-B14F-4D97-AF65-F5344CB8AC3E}">
        <p14:creationId xmlns:p14="http://schemas.microsoft.com/office/powerpoint/2010/main" val="191645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HDF5 pros and cons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Pros:</a:t>
            </a:r>
          </a:p>
          <a:p>
            <a:pPr lvl="1"/>
            <a:r>
              <a:rPr lang="en-GB" dirty="0" smtClean="0"/>
              <a:t>Extremely solid data model</a:t>
            </a:r>
          </a:p>
          <a:p>
            <a:pPr lvl="1"/>
            <a:r>
              <a:rPr lang="en-GB" dirty="0" smtClean="0"/>
              <a:t>Very high performance for simple data streaming.</a:t>
            </a:r>
          </a:p>
          <a:p>
            <a:pPr lvl="1"/>
            <a:r>
              <a:rPr lang="en-GB" dirty="0" smtClean="0"/>
              <a:t>A large number of features for high performance computing.</a:t>
            </a:r>
          </a:p>
          <a:p>
            <a:pPr lvl="1"/>
            <a:r>
              <a:rPr lang="en-GB" dirty="0" smtClean="0"/>
              <a:t>Widely used, de facto standard.</a:t>
            </a:r>
          </a:p>
          <a:p>
            <a:pPr lvl="1"/>
            <a:r>
              <a:rPr lang="en-GB" dirty="0" smtClean="0"/>
              <a:t>Extremely good support company – </a:t>
            </a:r>
            <a:r>
              <a:rPr lang="en-GB" dirty="0" err="1" smtClean="0"/>
              <a:t>Dectris</a:t>
            </a:r>
            <a:r>
              <a:rPr lang="en-GB" dirty="0" smtClean="0"/>
              <a:t> commented that The HDF Group was one of the best companies they had ever dealt with.</a:t>
            </a:r>
          </a:p>
          <a:p>
            <a:pPr lvl="1"/>
            <a:r>
              <a:rPr lang="en-GB" dirty="0" smtClean="0"/>
              <a:t>Large user community.</a:t>
            </a:r>
          </a:p>
          <a:p>
            <a:r>
              <a:rPr lang="en-GB" dirty="0" smtClean="0"/>
              <a:t>Cons</a:t>
            </a:r>
          </a:p>
          <a:p>
            <a:pPr lvl="1"/>
            <a:r>
              <a:rPr lang="en-GB" dirty="0" smtClean="0"/>
              <a:t>Non re-entrant, with a global library lock.</a:t>
            </a:r>
          </a:p>
          <a:p>
            <a:pPr lvl="1"/>
            <a:r>
              <a:rPr lang="en-GB" dirty="0" smtClean="0"/>
              <a:t>In-library data compression filters have a performance hit.</a:t>
            </a:r>
          </a:p>
          <a:p>
            <a:pPr lvl="1"/>
            <a:r>
              <a:rPr lang="en-GB" dirty="0" smtClean="0"/>
              <a:t>Files cannot be read an written simultaneously (yet).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3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THG Template.v1.1">
  <a:themeElements>
    <a:clrScheme name="TH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BF0000"/>
      </a:accent2>
      <a:accent3>
        <a:srgbClr val="00B050"/>
      </a:accent3>
      <a:accent4>
        <a:srgbClr val="7030A0"/>
      </a:accent4>
      <a:accent5>
        <a:srgbClr val="548DD4"/>
      </a:accent5>
      <a:accent6>
        <a:srgbClr val="FFC000"/>
      </a:accent6>
      <a:hlink>
        <a:srgbClr val="4F81BD"/>
      </a:hlink>
      <a:folHlink>
        <a:srgbClr val="953734"/>
      </a:folHlink>
    </a:clrScheme>
    <a:fontScheme name="THG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Presentation on product or service 1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6699FF"/>
        </a:accent1>
        <a:accent2>
          <a:srgbClr val="9933FF"/>
        </a:accent2>
        <a:accent3>
          <a:srgbClr val="AAAAAA"/>
        </a:accent3>
        <a:accent4>
          <a:srgbClr val="D4D4D4"/>
        </a:accent4>
        <a:accent5>
          <a:srgbClr val="B8CAFF"/>
        </a:accent5>
        <a:accent6>
          <a:srgbClr val="8A2DE7"/>
        </a:accent6>
        <a:hlink>
          <a:srgbClr val="00FFFF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2">
        <a:dk1>
          <a:srgbClr val="000066"/>
        </a:dk1>
        <a:lt1>
          <a:srgbClr val="FFFFFF"/>
        </a:lt1>
        <a:dk2>
          <a:srgbClr val="3333FF"/>
        </a:dk2>
        <a:lt2>
          <a:srgbClr val="3399FF"/>
        </a:lt2>
        <a:accent1>
          <a:srgbClr val="66CCFF"/>
        </a:accent1>
        <a:accent2>
          <a:srgbClr val="FF66FF"/>
        </a:accent2>
        <a:accent3>
          <a:srgbClr val="FFFFFF"/>
        </a:accent3>
        <a:accent4>
          <a:srgbClr val="000056"/>
        </a:accent4>
        <a:accent5>
          <a:srgbClr val="B8E2FF"/>
        </a:accent5>
        <a:accent6>
          <a:srgbClr val="E75CE7"/>
        </a:accent6>
        <a:hlink>
          <a:srgbClr val="CC00CC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69696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C8C8C8"/>
        </a:accent6>
        <a:hlink>
          <a:srgbClr val="3333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4">
        <a:dk1>
          <a:srgbClr val="808080"/>
        </a:dk1>
        <a:lt1>
          <a:srgbClr val="F8F8F8"/>
        </a:lt1>
        <a:dk2>
          <a:srgbClr val="000000"/>
        </a:dk2>
        <a:lt2>
          <a:srgbClr val="FFFFFF"/>
        </a:lt2>
        <a:accent1>
          <a:srgbClr val="CC9900"/>
        </a:accent1>
        <a:accent2>
          <a:srgbClr val="996600"/>
        </a:accent2>
        <a:accent3>
          <a:srgbClr val="AAAAAA"/>
        </a:accent3>
        <a:accent4>
          <a:srgbClr val="D4D4D4"/>
        </a:accent4>
        <a:accent5>
          <a:srgbClr val="E2CAAA"/>
        </a:accent5>
        <a:accent6>
          <a:srgbClr val="8A5C00"/>
        </a:accent6>
        <a:hlink>
          <a:srgbClr val="CC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on product or service 5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CB7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D6A6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on product or service 6">
        <a:dk1>
          <a:srgbClr val="000000"/>
        </a:dk1>
        <a:lt1>
          <a:srgbClr val="FFFFFF"/>
        </a:lt1>
        <a:dk2>
          <a:srgbClr val="000000"/>
        </a:dk2>
        <a:lt2>
          <a:srgbClr val="996633"/>
        </a:lt2>
        <a:accent1>
          <a:srgbClr val="CC9900"/>
        </a:accent1>
        <a:accent2>
          <a:srgbClr val="FFE28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E7CD81"/>
        </a:accent6>
        <a:hlink>
          <a:srgbClr val="996633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2898</Words>
  <Application>Microsoft Office PowerPoint</Application>
  <PresentationFormat>On-screen Show (4:3)</PresentationFormat>
  <Paragraphs>656</Paragraphs>
  <Slides>56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THG Template.v1.1</vt:lpstr>
      <vt:lpstr>Clip</vt:lpstr>
      <vt:lpstr>Slide</vt:lpstr>
      <vt:lpstr>Part 3.2 Uses of HDF (continued)</vt:lpstr>
      <vt:lpstr>HDF5 and high speed detectors</vt:lpstr>
      <vt:lpstr>DLS High Data Rate Approach</vt:lpstr>
      <vt:lpstr>Data Rates while Data Taking</vt:lpstr>
      <vt:lpstr>Modern Servers are Fast</vt:lpstr>
      <vt:lpstr>Typical modern detector</vt:lpstr>
      <vt:lpstr>Single Thread File Writes</vt:lpstr>
      <vt:lpstr>Some more numbers...</vt:lpstr>
      <vt:lpstr>HDF5 pros and cons</vt:lpstr>
      <vt:lpstr>HDF5 Data Files</vt:lpstr>
      <vt:lpstr>Example: Tomography</vt:lpstr>
      <vt:lpstr>Tomography data file format</vt:lpstr>
      <vt:lpstr>Recent HDF5 developments</vt:lpstr>
      <vt:lpstr>Future HDF5 developments</vt:lpstr>
      <vt:lpstr>Future HDF5 developments</vt:lpstr>
      <vt:lpstr>Summary</vt:lpstr>
      <vt:lpstr>HDF5 and astronomy – LOFAR</vt:lpstr>
      <vt:lpstr>PowerPoint Presentation</vt:lpstr>
      <vt:lpstr>LOFAR Radiotelescope</vt:lpstr>
      <vt:lpstr>LOFAR “beams”</vt:lpstr>
      <vt:lpstr>LOFAR “beams”</vt:lpstr>
      <vt:lpstr>LOFAR “beams”</vt:lpstr>
      <vt:lpstr>Data Variety, Complexity and Size!</vt:lpstr>
      <vt:lpstr>LOFAR Sample Dataset Sizes</vt:lpstr>
      <vt:lpstr>Astronomical Data “Containers” (non-comprehensive list)</vt:lpstr>
      <vt:lpstr>Why LOFAR chose (yet) another data format:  Hierarchical Data Format, version 5 (HDF5)</vt:lpstr>
      <vt:lpstr>Datasets of the Future…</vt:lpstr>
      <vt:lpstr>PowerPoint Presentation</vt:lpstr>
      <vt:lpstr>Combining HDF5 and RDBMS</vt:lpstr>
      <vt:lpstr>Combining HDF5 and RDBMS</vt:lpstr>
      <vt:lpstr>PowerPoint Presentation</vt:lpstr>
      <vt:lpstr>PowerPoint Presentation</vt:lpstr>
      <vt:lpstr>Database Methods Considered</vt:lpstr>
      <vt:lpstr>Typical VISION Enterprise HDF5 File Layout</vt:lpstr>
      <vt:lpstr>HDF-5 File System</vt:lpstr>
      <vt:lpstr>The VISION Engineering Units Database – Simplified Diagram</vt:lpstr>
      <vt:lpstr>Engineering Units Database And HDF-5 File System </vt:lpstr>
      <vt:lpstr>PowerPoint Presentation</vt:lpstr>
      <vt:lpstr>PowerPoint Presentation</vt:lpstr>
      <vt:lpstr>PowerPoint Presentation</vt:lpstr>
      <vt:lpstr>Seismic processing </vt:lpstr>
      <vt:lpstr>  </vt:lpstr>
      <vt:lpstr>Getting Started With HDF5</vt:lpstr>
      <vt:lpstr>SEGY is great but…</vt:lpstr>
      <vt:lpstr>So what is HDF5?</vt:lpstr>
      <vt:lpstr>Our Implementation of HDF5</vt:lpstr>
      <vt:lpstr>Creating HDF5 Files : SEISWRITE</vt:lpstr>
      <vt:lpstr>Reading HDF5 files : SEISREAD</vt:lpstr>
      <vt:lpstr>Simple Reading</vt:lpstr>
      <vt:lpstr>Other Large data examples</vt:lpstr>
      <vt:lpstr>Simulations – ASCI*</vt:lpstr>
      <vt:lpstr>Next Generation DNA Sequencing</vt:lpstr>
      <vt:lpstr>An email …</vt:lpstr>
      <vt:lpstr>Electron tomography</vt:lpstr>
      <vt:lpstr>Imageworks’ Field3D</vt:lpstr>
      <vt:lpstr>End of Part 3.2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Folk, Michael J</dc:creator>
  <cp:lastModifiedBy>Evans, Mark</cp:lastModifiedBy>
  <cp:revision>21</cp:revision>
  <dcterms:created xsi:type="dcterms:W3CDTF">2013-11-07T20:46:34Z</dcterms:created>
  <dcterms:modified xsi:type="dcterms:W3CDTF">2013-12-30T22:11:03Z</dcterms:modified>
</cp:coreProperties>
</file>